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5"/>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Lst>
  <p:sldSz cx="9753600" cy="7315200"/>
  <p:notesSz cx="6858000" cy="9144000"/>
  <p:embeddedFontLst>
    <p:embeddedFont>
      <p:font typeface="Lora" charset="1" panose="00000500000000000000"/>
      <p:regular r:id="rId6"/>
    </p:embeddedFont>
    <p:embeddedFont>
      <p:font typeface="Lora Bold" charset="1" panose="00000800000000000000"/>
      <p:regular r:id="rId7"/>
    </p:embeddedFont>
    <p:embeddedFont>
      <p:font typeface="Lora Italics" charset="1" panose="00000500000000000000"/>
      <p:regular r:id="rId8"/>
    </p:embeddedFont>
    <p:embeddedFont>
      <p:font typeface="Lora Bold Italics" charset="1" panose="00000800000000000000"/>
      <p:regular r:id="rId9"/>
    </p:embeddedFont>
    <p:embeddedFont>
      <p:font typeface="League Gothic" charset="1" panose="00000500000000000000"/>
      <p:regular r:id="rId10"/>
    </p:embeddedFont>
    <p:embeddedFont>
      <p:font typeface="League Gothic Italics" charset="1" panose="000005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Montserrat Light" charset="1" panose="00000400000000000000"/>
      <p:regular r:id="rId16"/>
    </p:embeddedFont>
    <p:embeddedFont>
      <p:font typeface="Montserrat Light Bold" charset="1" panose="00000800000000000000"/>
      <p:regular r:id="rId17"/>
    </p:embeddedFont>
    <p:embeddedFont>
      <p:font typeface="Montserrat Light Italics" charset="1" panose="00000400000000000000"/>
      <p:regular r:id="rId18"/>
    </p:embeddedFont>
    <p:embeddedFont>
      <p:font typeface="Montserrat Light Bold Italics" charset="1" panose="000008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notesMasters/notesMaster1.xml" Type="http://schemas.openxmlformats.org/officeDocument/2006/relationships/notesMaster"/><Relationship Id="rId56" Target="theme/theme2.xml" Type="http://schemas.openxmlformats.org/officeDocument/2006/relationships/theme"/><Relationship Id="rId57" Target="notesSlides/notesSlide1.xml" Type="http://schemas.openxmlformats.org/officeDocument/2006/relationships/notesSlide"/><Relationship Id="rId58" Target="notesSlides/notesSlide2.xml" Type="http://schemas.openxmlformats.org/officeDocument/2006/relationships/notesSlide"/><Relationship Id="rId59" Target="notesSlides/notesSlide3.xml" Type="http://schemas.openxmlformats.org/officeDocument/2006/relationships/notesSlide"/><Relationship Id="rId6" Target="fonts/font6.fntdata" Type="http://schemas.openxmlformats.org/officeDocument/2006/relationships/font"/><Relationship Id="rId60" Target="notesSlides/notesSlide4.xml" Type="http://schemas.openxmlformats.org/officeDocument/2006/relationships/notesSlide"/><Relationship Id="rId61" Target="notesSlides/notesSlide5.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catergory - Housing Characteristics</a:t>
            </a:r>
          </a:p>
          <a:p>
            <a:r>
              <a:rPr lang="en-US"/>
              <a:t/>
            </a:r>
          </a:p>
          <a:p>
            <a:r>
              <a:rPr lang="en-US"/>
              <a:t>Target: Total BTU or total energy usage</a:t>
            </a:r>
          </a:p>
          <a:p>
            <a:r>
              <a:rPr lang="en-US"/>
              <a:t/>
            </a:r>
          </a:p>
          <a:p>
            <a:r>
              <a:rPr lang="en-US"/>
              <a:t>Features:</a:t>
            </a:r>
          </a:p>
          <a:p>
            <a:r>
              <a:rPr lang="en-US"/>
              <a:t>Type of Housing Unit (mobile home, single family house (duplex? townhome?), apartment</a:t>
            </a:r>
          </a:p>
          <a:p>
            <a:r>
              <a:rPr lang="en-US"/>
              <a:t/>
            </a:r>
          </a:p>
          <a:p>
            <a:r>
              <a:rPr lang="en-US"/>
              <a:t>Year house was constructed - decade</a:t>
            </a:r>
          </a:p>
          <a:p>
            <a:r>
              <a:rPr lang="en-US"/>
              <a:t/>
            </a:r>
          </a:p>
          <a:p>
            <a:r>
              <a:rPr lang="en-US"/>
              <a:t>Total # of Rooms in the home, excluding basements</a:t>
            </a:r>
          </a:p>
          <a:p>
            <a:r>
              <a:rPr lang="en-US"/>
              <a:t/>
            </a:r>
          </a:p>
          <a:p>
            <a:r>
              <a:rPr lang="en-US"/>
              <a:t>Wall Type of exterior (brick, wood, siding, stucco, etc)</a:t>
            </a:r>
          </a:p>
          <a:p>
            <a:r>
              <a:rPr lang="en-US"/>
              <a:t/>
            </a:r>
          </a:p>
          <a:p>
            <a:r>
              <a:rPr lang="en-US"/>
              <a:t>Roof Type</a:t>
            </a:r>
          </a:p>
          <a:p>
            <a:r>
              <a:rPr lang="en-US"/>
              <a:t/>
            </a:r>
          </a:p>
          <a:p>
            <a:r>
              <a:rPr lang="en-US"/>
              <a:t>Level of insulation (self reported) Well insulated to Not insulated</a:t>
            </a:r>
          </a:p>
          <a:p>
            <a:r>
              <a:rPr lang="en-US"/>
              <a:t/>
            </a:r>
          </a:p>
          <a:p>
            <a:r>
              <a:rPr lang="en-US"/>
              <a:t># of Refrigerators used in the home (0-9)</a:t>
            </a:r>
          </a:p>
          <a:p>
            <a:r>
              <a:rPr lang="en-US"/>
              <a:t/>
            </a:r>
          </a:p>
          <a:p>
            <a:r>
              <a:rPr lang="en-US"/>
              <a:t>Main space heating equipment</a:t>
            </a:r>
          </a:p>
          <a:p>
            <a:r>
              <a:rPr lang="en-US"/>
              <a:t/>
            </a:r>
          </a:p>
          <a:p>
            <a:r>
              <a:rPr lang="en-US"/>
              <a:t>Main air conditioning equipment </a:t>
            </a:r>
          </a:p>
          <a:p>
            <a:r>
              <a:rPr lang="en-US"/>
              <a:t/>
            </a:r>
          </a:p>
          <a:p>
            <a:r>
              <a:rPr lang="en-US"/>
              <a:t>Total energy-consuming area in square feet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Linear regression was used as a base line due to simplicity of model, and assumption that there would be a linear relationship between housing characteristics and total energy consumption. </a:t>
            </a:r>
          </a:p>
          <a:p>
            <a:r>
              <a:rPr lang="en-US"/>
              <a:t/>
            </a:r>
          </a:p>
          <a:p>
            <a:r>
              <a:rPr lang="en-US"/>
              <a:t>Played around with testing size - no significant changes</a:t>
            </a:r>
          </a:p>
          <a:p>
            <a:r>
              <a:rPr lang="en-US"/>
              <a:t/>
            </a:r>
          </a:p>
          <a:p>
            <a:r>
              <a:rPr lang="en-US"/>
              <a:t>Reviewed coefficients of each feature to find which had the strongest relationship. </a:t>
            </a:r>
          </a:p>
          <a:p>
            <a:r>
              <a:rPr lang="en-US"/>
              <a:t/>
            </a:r>
          </a:p>
          <a:p>
            <a:r>
              <a:rPr lang="en-US"/>
              <a:t>Removed wall type, rooftype, heating element, and total energy consuming area, and kept year constructed, total # of rooms, level of insulation, number of fridges, and ac element. R2 value dropped to .36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Used n-estimator of 100 - no significant change in R2 value when I fiddled with number of decision trees. </a:t>
            </a:r>
          </a:p>
          <a:p>
            <a:r>
              <a:rPr lang="en-US"/>
              <a:t/>
            </a:r>
          </a:p>
          <a:p>
            <a:r>
              <a:rPr lang="en-US"/>
              <a:t>To optimize - looked at feature importance. Here, heating element, total energy consuming area, year constructed, type of housing unit, and total rooms had a higher importance. All other elements were dropped, by r2 value also dropped to .37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Used n-estimator of 100 - no significant change in R2 value when I fiddled with number of decision trees. </a:t>
            </a:r>
          </a:p>
          <a:p>
            <a:r>
              <a:rPr lang="en-US"/>
              <a:t/>
            </a:r>
          </a:p>
          <a:p>
            <a:r>
              <a:rPr lang="en-US"/>
              <a:t>To optimize - looked at feature importance. Here, heating element, total energy consuming area, year constructed, type of housing unit, and total rooms had a higher importance. All other elements were dropped, by r2 value also dropped to .37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Used n-estimator of 100 - no significant change in R2 value when I fiddled with number of decision trees. </a:t>
            </a:r>
          </a:p>
          <a:p>
            <a:r>
              <a:rPr lang="en-US"/>
              <a:t/>
            </a:r>
          </a:p>
          <a:p>
            <a:r>
              <a:rPr lang="en-US"/>
              <a:t>To optimize - looked at feature importance. Here, heating element, total energy consuming area, year constructed, type of housing unit, and total rooms had a higher importance. All other elements were dropped, by r2 value also dropped to .37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798" t="-260" r="-6798" b="-260"/>
            </a:stretch>
          </a:blipFill>
        </p:spPr>
      </p:sp>
      <p:grpSp>
        <p:nvGrpSpPr>
          <p:cNvPr name="Group 3" id="3"/>
          <p:cNvGrpSpPr/>
          <p:nvPr/>
        </p:nvGrpSpPr>
        <p:grpSpPr>
          <a:xfrm rot="0">
            <a:off x="5810035" y="222817"/>
            <a:ext cx="3742481" cy="6869565"/>
            <a:chOff x="0" y="0"/>
            <a:chExt cx="4519378" cy="8295608"/>
          </a:xfrm>
        </p:grpSpPr>
        <p:sp>
          <p:nvSpPr>
            <p:cNvPr name="Freeform 4" id="4"/>
            <p:cNvSpPr/>
            <p:nvPr/>
          </p:nvSpPr>
          <p:spPr>
            <a:xfrm flipH="false" flipV="false" rot="0">
              <a:off x="0" y="0"/>
              <a:ext cx="4519378" cy="8295608"/>
            </a:xfrm>
            <a:custGeom>
              <a:avLst/>
              <a:gdLst/>
              <a:ahLst/>
              <a:cxnLst/>
              <a:rect r="r" b="b" t="t" l="l"/>
              <a:pathLst>
                <a:path h="8295608" w="4519378">
                  <a:moveTo>
                    <a:pt x="0" y="0"/>
                  </a:moveTo>
                  <a:lnTo>
                    <a:pt x="4519378" y="0"/>
                  </a:lnTo>
                  <a:lnTo>
                    <a:pt x="4519378" y="8295608"/>
                  </a:lnTo>
                  <a:lnTo>
                    <a:pt x="0" y="8295608"/>
                  </a:lnTo>
                  <a:close/>
                </a:path>
              </a:pathLst>
            </a:custGeom>
            <a:solidFill>
              <a:srgbClr val="FFFFFF"/>
            </a:solidFill>
          </p:spPr>
        </p:sp>
      </p:grpSp>
      <p:sp>
        <p:nvSpPr>
          <p:cNvPr name="TextBox 5" id="5"/>
          <p:cNvSpPr txBox="true"/>
          <p:nvPr/>
        </p:nvSpPr>
        <p:spPr>
          <a:xfrm rot="0">
            <a:off x="5995317" y="1664947"/>
            <a:ext cx="3371918" cy="2421820"/>
          </a:xfrm>
          <a:prstGeom prst="rect">
            <a:avLst/>
          </a:prstGeom>
        </p:spPr>
        <p:txBody>
          <a:bodyPr anchor="t" rtlCol="false" tIns="0" lIns="0" bIns="0" rIns="0">
            <a:spAutoFit/>
          </a:bodyPr>
          <a:lstStyle/>
          <a:p>
            <a:pPr algn="ctr">
              <a:lnSpc>
                <a:spcPts val="6367"/>
              </a:lnSpc>
            </a:pPr>
            <a:r>
              <a:rPr lang="en-US" sz="5634" spc="112">
                <a:solidFill>
                  <a:srgbClr val="464E37"/>
                </a:solidFill>
                <a:latin typeface="League Gothic"/>
              </a:rPr>
              <a:t>PREDICTING ENERGY EXPENDITURES</a:t>
            </a:r>
          </a:p>
        </p:txBody>
      </p:sp>
      <p:sp>
        <p:nvSpPr>
          <p:cNvPr name="TextBox 6" id="6"/>
          <p:cNvSpPr txBox="true"/>
          <p:nvPr/>
        </p:nvSpPr>
        <p:spPr>
          <a:xfrm rot="0">
            <a:off x="5810035" y="4602525"/>
            <a:ext cx="3742481" cy="2199640"/>
          </a:xfrm>
          <a:prstGeom prst="rect">
            <a:avLst/>
          </a:prstGeom>
        </p:spPr>
        <p:txBody>
          <a:bodyPr anchor="t" rtlCol="false" tIns="0" lIns="0" bIns="0" rIns="0">
            <a:spAutoFit/>
          </a:bodyPr>
          <a:lstStyle/>
          <a:p>
            <a:pPr algn="ctr">
              <a:lnSpc>
                <a:spcPts val="1609"/>
              </a:lnSpc>
            </a:pPr>
            <a:r>
              <a:rPr lang="en-US" sz="1149" spc="919">
                <a:solidFill>
                  <a:srgbClr val="617382"/>
                </a:solidFill>
                <a:latin typeface="Montserrat Light Bold"/>
              </a:rPr>
              <a:t>JOSEPH ANTHONY</a:t>
            </a:r>
          </a:p>
          <a:p>
            <a:pPr algn="ctr">
              <a:lnSpc>
                <a:spcPts val="1609"/>
              </a:lnSpc>
            </a:pPr>
          </a:p>
          <a:p>
            <a:pPr algn="ctr">
              <a:lnSpc>
                <a:spcPts val="1609"/>
              </a:lnSpc>
            </a:pPr>
            <a:r>
              <a:rPr lang="en-US" sz="1149" spc="919">
                <a:solidFill>
                  <a:srgbClr val="617382"/>
                </a:solidFill>
                <a:latin typeface="Montserrat Light Bold"/>
              </a:rPr>
              <a:t>EVERETTE GOUGH</a:t>
            </a:r>
          </a:p>
          <a:p>
            <a:pPr algn="ctr">
              <a:lnSpc>
                <a:spcPts val="1609"/>
              </a:lnSpc>
            </a:pPr>
          </a:p>
          <a:p>
            <a:pPr algn="ctr">
              <a:lnSpc>
                <a:spcPts val="1609"/>
              </a:lnSpc>
            </a:pPr>
            <a:r>
              <a:rPr lang="en-US" sz="1149" spc="919">
                <a:solidFill>
                  <a:srgbClr val="617382"/>
                </a:solidFill>
                <a:latin typeface="Montserrat Light Bold"/>
              </a:rPr>
              <a:t>JOANNA LEWIS</a:t>
            </a:r>
          </a:p>
          <a:p>
            <a:pPr algn="ctr">
              <a:lnSpc>
                <a:spcPts val="1609"/>
              </a:lnSpc>
            </a:pPr>
          </a:p>
          <a:p>
            <a:pPr algn="ctr">
              <a:lnSpc>
                <a:spcPts val="1609"/>
              </a:lnSpc>
            </a:pPr>
            <a:r>
              <a:rPr lang="en-US" sz="1149" spc="919">
                <a:solidFill>
                  <a:srgbClr val="617382"/>
                </a:solidFill>
                <a:latin typeface="Montserrat Light Bold"/>
              </a:rPr>
              <a:t>KEISHA MALDONADO</a:t>
            </a:r>
          </a:p>
          <a:p>
            <a:pPr algn="ctr">
              <a:lnSpc>
                <a:spcPts val="1609"/>
              </a:lnSpc>
            </a:pPr>
          </a:p>
          <a:p>
            <a:pPr algn="ctr">
              <a:lnSpc>
                <a:spcPts val="1609"/>
              </a:lnSpc>
            </a:pPr>
            <a:r>
              <a:rPr lang="en-US" sz="1149" spc="919">
                <a:solidFill>
                  <a:srgbClr val="617382"/>
                </a:solidFill>
                <a:latin typeface="Montserrat Light Bold"/>
              </a:rPr>
              <a:t>AUSTIN MCCONNELL</a:t>
            </a:r>
          </a:p>
          <a:p>
            <a:pPr algn="ctr">
              <a:lnSpc>
                <a:spcPts val="1609"/>
              </a:lnSpc>
            </a:pPr>
          </a:p>
          <a:p>
            <a:pPr algn="ctr">
              <a:lnSpc>
                <a:spcPts val="1609"/>
              </a:lnSpc>
            </a:pPr>
            <a:r>
              <a:rPr lang="en-US" sz="1149" spc="919">
                <a:solidFill>
                  <a:srgbClr val="617382"/>
                </a:solidFill>
                <a:latin typeface="Montserrat Light Bold"/>
              </a:rPr>
              <a:t>MICHELE DI SANCTIS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0ABEF"/>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2">
              <a:alphaModFix amt="79000"/>
            </a:blip>
            <a:srcRect l="0" t="15812" r="0" b="15812"/>
            <a:stretch>
              <a:fillRect/>
            </a:stretch>
          </p:blipFill>
          <p:spPr>
            <a:xfrm flipH="false" flipV="false">
              <a:off x="0" y="0"/>
              <a:ext cx="13054945" cy="7140961"/>
            </a:xfrm>
            <a:prstGeom prst="rect">
              <a:avLst/>
            </a:prstGeom>
          </p:spPr>
        </p:pic>
      </p:grpSp>
      <p:sp>
        <p:nvSpPr>
          <p:cNvPr name="TextBox 4" id="4"/>
          <p:cNvSpPr txBox="true"/>
          <p:nvPr/>
        </p:nvSpPr>
        <p:spPr>
          <a:xfrm rot="0">
            <a:off x="2183991" y="1758876"/>
            <a:ext cx="5290393" cy="17367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.53</a:t>
            </a:r>
          </a:p>
        </p:txBody>
      </p:sp>
      <p:sp>
        <p:nvSpPr>
          <p:cNvPr name="TextBox 5" id="5"/>
          <p:cNvSpPr txBox="true"/>
          <p:nvPr/>
        </p:nvSpPr>
        <p:spPr>
          <a:xfrm rot="0">
            <a:off x="1875852" y="3419401"/>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Gradient Boosting</a:t>
            </a:r>
          </a:p>
        </p:txBody>
      </p:sp>
      <p:sp>
        <p:nvSpPr>
          <p:cNvPr name="TextBox 6" id="6"/>
          <p:cNvSpPr txBox="true"/>
          <p:nvPr/>
        </p:nvSpPr>
        <p:spPr>
          <a:xfrm rot="0">
            <a:off x="1447867" y="5730907"/>
            <a:ext cx="2283959" cy="568810"/>
          </a:xfrm>
          <a:prstGeom prst="rect">
            <a:avLst/>
          </a:prstGeom>
        </p:spPr>
        <p:txBody>
          <a:bodyPr anchor="t" rtlCol="false" tIns="0" lIns="0" bIns="0" rIns="0">
            <a:spAutoFit/>
          </a:bodyPr>
          <a:lstStyle/>
          <a:p>
            <a:pPr algn="ctr">
              <a:lnSpc>
                <a:spcPts val="4330"/>
              </a:lnSpc>
            </a:pPr>
            <a:r>
              <a:rPr lang="en-US" sz="4085" spc="408">
                <a:solidFill>
                  <a:srgbClr val="FFFFFF"/>
                </a:solidFill>
                <a:latin typeface="League Gothic"/>
              </a:rPr>
              <a:t>2</a:t>
            </a:r>
          </a:p>
        </p:txBody>
      </p:sp>
      <p:sp>
        <p:nvSpPr>
          <p:cNvPr name="TextBox 7" id="7"/>
          <p:cNvSpPr txBox="true"/>
          <p:nvPr/>
        </p:nvSpPr>
        <p:spPr>
          <a:xfrm rot="60000">
            <a:off x="3727354" y="5730903"/>
            <a:ext cx="2283959" cy="568810"/>
          </a:xfrm>
          <a:prstGeom prst="rect">
            <a:avLst/>
          </a:prstGeom>
        </p:spPr>
        <p:txBody>
          <a:bodyPr anchor="t" rtlCol="false" tIns="0" lIns="0" bIns="0" rIns="0">
            <a:spAutoFit/>
          </a:bodyPr>
          <a:lstStyle/>
          <a:p>
            <a:pPr algn="ctr">
              <a:lnSpc>
                <a:spcPts val="4330"/>
              </a:lnSpc>
            </a:pPr>
            <a:r>
              <a:rPr lang="en-US" sz="4085" spc="408">
                <a:solidFill>
                  <a:srgbClr val="FFFFFF"/>
                </a:solidFill>
                <a:latin typeface="League Gothic"/>
              </a:rPr>
              <a:t>200</a:t>
            </a:r>
          </a:p>
        </p:txBody>
      </p:sp>
      <p:sp>
        <p:nvSpPr>
          <p:cNvPr name="TextBox 8" id="8"/>
          <p:cNvSpPr txBox="true"/>
          <p:nvPr/>
        </p:nvSpPr>
        <p:spPr>
          <a:xfrm rot="0">
            <a:off x="6021774" y="5878352"/>
            <a:ext cx="2283959" cy="441249"/>
          </a:xfrm>
          <a:prstGeom prst="rect">
            <a:avLst/>
          </a:prstGeom>
        </p:spPr>
        <p:txBody>
          <a:bodyPr anchor="t" rtlCol="false" tIns="0" lIns="0" bIns="0" rIns="0">
            <a:spAutoFit/>
          </a:bodyPr>
          <a:lstStyle/>
          <a:p>
            <a:pPr algn="ctr">
              <a:lnSpc>
                <a:spcPts val="3362"/>
              </a:lnSpc>
            </a:pPr>
            <a:r>
              <a:rPr lang="en-US" sz="3171" spc="317">
                <a:solidFill>
                  <a:srgbClr val="FFFFFF"/>
                </a:solidFill>
                <a:latin typeface="League Gothic"/>
              </a:rPr>
              <a:t>GRID SEARCH</a:t>
            </a:r>
          </a:p>
        </p:txBody>
      </p:sp>
      <p:sp>
        <p:nvSpPr>
          <p:cNvPr name="TextBox 9" id="9"/>
          <p:cNvSpPr txBox="true"/>
          <p:nvPr/>
        </p:nvSpPr>
        <p:spPr>
          <a:xfrm rot="0">
            <a:off x="1457955" y="6323275"/>
            <a:ext cx="2283959" cy="327418"/>
          </a:xfrm>
          <a:prstGeom prst="rect">
            <a:avLst/>
          </a:prstGeom>
        </p:spPr>
        <p:txBody>
          <a:bodyPr anchor="t" rtlCol="false" tIns="0" lIns="0" bIns="0" rIns="0">
            <a:spAutoFit/>
          </a:bodyPr>
          <a:lstStyle/>
          <a:p>
            <a:pPr algn="ctr">
              <a:lnSpc>
                <a:spcPts val="2680"/>
              </a:lnSpc>
            </a:pPr>
            <a:r>
              <a:rPr lang="en-US" sz="1787" spc="196">
                <a:solidFill>
                  <a:srgbClr val="FFFFFF"/>
                </a:solidFill>
                <a:latin typeface="Montserrat Light"/>
              </a:rPr>
              <a:t>Attempts</a:t>
            </a:r>
          </a:p>
        </p:txBody>
      </p:sp>
      <p:sp>
        <p:nvSpPr>
          <p:cNvPr name="TextBox 10" id="10"/>
          <p:cNvSpPr txBox="true"/>
          <p:nvPr/>
        </p:nvSpPr>
        <p:spPr>
          <a:xfrm rot="0">
            <a:off x="3737815" y="6323275"/>
            <a:ext cx="2283959" cy="665783"/>
          </a:xfrm>
          <a:prstGeom prst="rect">
            <a:avLst/>
          </a:prstGeom>
        </p:spPr>
        <p:txBody>
          <a:bodyPr anchor="t" rtlCol="false" tIns="0" lIns="0" bIns="0" rIns="0">
            <a:spAutoFit/>
          </a:bodyPr>
          <a:lstStyle/>
          <a:p>
            <a:pPr algn="ctr">
              <a:lnSpc>
                <a:spcPts val="2680"/>
              </a:lnSpc>
            </a:pPr>
            <a:r>
              <a:rPr lang="en-US" sz="1787" spc="196">
                <a:solidFill>
                  <a:srgbClr val="FFFFFF"/>
                </a:solidFill>
                <a:latin typeface="Montserrat Light"/>
              </a:rPr>
              <a:t># of Decision Trees</a:t>
            </a:r>
          </a:p>
        </p:txBody>
      </p:sp>
      <p:sp>
        <p:nvSpPr>
          <p:cNvPr name="TextBox 11" id="11"/>
          <p:cNvSpPr txBox="true"/>
          <p:nvPr/>
        </p:nvSpPr>
        <p:spPr>
          <a:xfrm rot="0">
            <a:off x="6021774" y="6323275"/>
            <a:ext cx="2283959" cy="665783"/>
          </a:xfrm>
          <a:prstGeom prst="rect">
            <a:avLst/>
          </a:prstGeom>
        </p:spPr>
        <p:txBody>
          <a:bodyPr anchor="t" rtlCol="false" tIns="0" lIns="0" bIns="0" rIns="0">
            <a:spAutoFit/>
          </a:bodyPr>
          <a:lstStyle/>
          <a:p>
            <a:pPr algn="ctr">
              <a:lnSpc>
                <a:spcPts val="2680"/>
              </a:lnSpc>
            </a:pPr>
            <a:r>
              <a:rPr lang="en-US" sz="1787" spc="196">
                <a:solidFill>
                  <a:srgbClr val="FFFFFF"/>
                </a:solidFill>
                <a:latin typeface="Montserrat Light"/>
              </a:rPr>
              <a:t>Optimizing Technique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69D9D"/>
        </a:solidFill>
      </p:bgPr>
    </p:bg>
    <p:spTree>
      <p:nvGrpSpPr>
        <p:cNvPr id="1" name=""/>
        <p:cNvGrpSpPr/>
        <p:nvPr/>
      </p:nvGrpSpPr>
      <p:grpSpPr>
        <a:xfrm>
          <a:off x="0" y="0"/>
          <a:ext cx="0" cy="0"/>
          <a:chOff x="0" y="0"/>
          <a:chExt cx="0" cy="0"/>
        </a:xfrm>
      </p:grpSpPr>
      <p:grpSp>
        <p:nvGrpSpPr>
          <p:cNvPr name="Group 2" id="2"/>
          <p:cNvGrpSpPr/>
          <p:nvPr/>
        </p:nvGrpSpPr>
        <p:grpSpPr>
          <a:xfrm rot="0">
            <a:off x="32838" y="-463725"/>
            <a:ext cx="9753600" cy="2390490"/>
            <a:chOff x="0" y="0"/>
            <a:chExt cx="13004800" cy="3187320"/>
          </a:xfrm>
        </p:grpSpPr>
        <p:pic>
          <p:nvPicPr>
            <p:cNvPr name="Picture 3" id="3"/>
            <p:cNvPicPr>
              <a:picLocks noChangeAspect="true"/>
            </p:cNvPicPr>
            <p:nvPr/>
          </p:nvPicPr>
          <p:blipFill>
            <a:blip r:embed="rId2"/>
            <a:srcRect l="0" t="13854" r="0" b="49381"/>
            <a:stretch>
              <a:fillRect/>
            </a:stretch>
          </p:blipFill>
          <p:spPr>
            <a:xfrm flipH="false" flipV="false">
              <a:off x="0" y="0"/>
              <a:ext cx="13004800" cy="3187320"/>
            </a:xfrm>
            <a:prstGeom prst="rect">
              <a:avLst/>
            </a:prstGeom>
          </p:spPr>
        </p:pic>
      </p:grpSp>
      <p:sp>
        <p:nvSpPr>
          <p:cNvPr name="TextBox 4" id="4"/>
          <p:cNvSpPr txBox="true"/>
          <p:nvPr/>
        </p:nvSpPr>
        <p:spPr>
          <a:xfrm rot="0">
            <a:off x="720514" y="2412743"/>
            <a:ext cx="8284505" cy="647748"/>
          </a:xfrm>
          <a:prstGeom prst="rect">
            <a:avLst/>
          </a:prstGeom>
        </p:spPr>
        <p:txBody>
          <a:bodyPr anchor="t" rtlCol="false" tIns="0" lIns="0" bIns="0" rIns="0">
            <a:spAutoFit/>
          </a:bodyPr>
          <a:lstStyle/>
          <a:p>
            <a:pPr algn="ctr">
              <a:lnSpc>
                <a:spcPts val="4931"/>
              </a:lnSpc>
            </a:pPr>
            <a:r>
              <a:rPr lang="en-US" sz="4652" spc="465">
                <a:solidFill>
                  <a:srgbClr val="040606"/>
                </a:solidFill>
                <a:latin typeface="League Gothic"/>
              </a:rPr>
              <a:t>HOUSING CHARACTERISTICS</a:t>
            </a:r>
          </a:p>
        </p:txBody>
      </p:sp>
      <p:sp>
        <p:nvSpPr>
          <p:cNvPr name="TextBox 5" id="5"/>
          <p:cNvSpPr txBox="true"/>
          <p:nvPr/>
        </p:nvSpPr>
        <p:spPr>
          <a:xfrm rot="0">
            <a:off x="481295" y="3108116"/>
            <a:ext cx="8791009" cy="3739325"/>
          </a:xfrm>
          <a:prstGeom prst="rect">
            <a:avLst/>
          </a:prstGeom>
        </p:spPr>
        <p:txBody>
          <a:bodyPr anchor="t" rtlCol="false" tIns="0" lIns="0" bIns="0" rIns="0">
            <a:spAutoFit/>
          </a:bodyPr>
          <a:lstStyle/>
          <a:p>
            <a:pPr>
              <a:lnSpc>
                <a:spcPts val="3024"/>
              </a:lnSpc>
            </a:pPr>
            <a:r>
              <a:rPr lang="en-US" sz="2016" spc="221">
                <a:solidFill>
                  <a:srgbClr val="000000"/>
                </a:solidFill>
                <a:latin typeface="Montserrat Light Bold"/>
              </a:rPr>
              <a:t>Switched to classification models by “Binning”</a:t>
            </a:r>
          </a:p>
          <a:p>
            <a:pPr>
              <a:lnSpc>
                <a:spcPts val="3024"/>
              </a:lnSpc>
            </a:pPr>
            <a:r>
              <a:rPr lang="en-US" sz="2016" spc="221">
                <a:solidFill>
                  <a:srgbClr val="000000"/>
                </a:solidFill>
                <a:latin typeface="Montserrat Light Bold"/>
              </a:rPr>
              <a:t> *Resulting Models shown next</a:t>
            </a:r>
          </a:p>
          <a:p>
            <a:pPr>
              <a:lnSpc>
                <a:spcPts val="3024"/>
              </a:lnSpc>
            </a:pPr>
          </a:p>
          <a:p>
            <a:pPr>
              <a:lnSpc>
                <a:spcPts val="2422"/>
              </a:lnSpc>
            </a:pPr>
            <a:r>
              <a:rPr lang="en-US" sz="1615" spc="177">
                <a:solidFill>
                  <a:srgbClr val="000000"/>
                </a:solidFill>
                <a:latin typeface="Montserrat Light"/>
              </a:rPr>
              <a:t>Target: Total BTU </a:t>
            </a:r>
          </a:p>
          <a:p>
            <a:pPr>
              <a:lnSpc>
                <a:spcPts val="2422"/>
              </a:lnSpc>
            </a:pPr>
            <a:r>
              <a:rPr lang="en-US" sz="1615" spc="177">
                <a:solidFill>
                  <a:srgbClr val="000000"/>
                </a:solidFill>
                <a:latin typeface="Montserrat Light"/>
              </a:rPr>
              <a:t>Features: Typehuq, yearmaderange, totrooms, walltype, rooftype, adqinsul, numfrig, equipm, acequipm_pub, totsqft_en</a:t>
            </a:r>
          </a:p>
          <a:p>
            <a:pPr>
              <a:lnSpc>
                <a:spcPts val="2422"/>
              </a:lnSpc>
            </a:pPr>
            <a:r>
              <a:rPr lang="en-US" sz="1615" spc="177">
                <a:solidFill>
                  <a:srgbClr val="000000"/>
                </a:solidFill>
                <a:latin typeface="Montserrat Light"/>
              </a:rPr>
              <a:t>Models: Logistic Regression, Random Forest, CatBoost, LightGMB, and Deep Neural Network (Keras Sequential), Gradient Boosting,</a:t>
            </a:r>
          </a:p>
          <a:p>
            <a:pPr>
              <a:lnSpc>
                <a:spcPts val="3024"/>
              </a:lnSpc>
            </a:pPr>
          </a:p>
          <a:p>
            <a:pPr>
              <a:lnSpc>
                <a:spcPts val="3024"/>
              </a:lnSpc>
            </a:pPr>
          </a:p>
          <a:p>
            <a:pPr>
              <a:lnSpc>
                <a:spcPts val="213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69D9D"/>
        </a:solidFill>
      </p:bgPr>
    </p:bg>
    <p:spTree>
      <p:nvGrpSpPr>
        <p:cNvPr id="1" name=""/>
        <p:cNvGrpSpPr/>
        <p:nvPr/>
      </p:nvGrpSpPr>
      <p:grpSpPr>
        <a:xfrm>
          <a:off x="0" y="0"/>
          <a:ext cx="0" cy="0"/>
          <a:chOff x="0" y="0"/>
          <a:chExt cx="0" cy="0"/>
        </a:xfrm>
      </p:grpSpPr>
      <p:sp>
        <p:nvSpPr>
          <p:cNvPr name="Freeform 2" id="2"/>
          <p:cNvSpPr/>
          <p:nvPr/>
        </p:nvSpPr>
        <p:spPr>
          <a:xfrm flipH="false" flipV="false" rot="0">
            <a:off x="1771631" y="1006117"/>
            <a:ext cx="6210338" cy="5302966"/>
          </a:xfrm>
          <a:custGeom>
            <a:avLst/>
            <a:gdLst/>
            <a:ahLst/>
            <a:cxnLst/>
            <a:rect r="r" b="b" t="t" l="l"/>
            <a:pathLst>
              <a:path h="5302966" w="6210338">
                <a:moveTo>
                  <a:pt x="0" y="0"/>
                </a:moveTo>
                <a:lnTo>
                  <a:pt x="6210338" y="0"/>
                </a:lnTo>
                <a:lnTo>
                  <a:pt x="6210338" y="5302966"/>
                </a:lnTo>
                <a:lnTo>
                  <a:pt x="0" y="5302966"/>
                </a:lnTo>
                <a:lnTo>
                  <a:pt x="0" y="0"/>
                </a:lnTo>
                <a:close/>
              </a:path>
            </a:pathLst>
          </a:custGeom>
          <a:blipFill>
            <a:blip r:embed="rId2"/>
            <a:stretch>
              <a:fillRect l="0" t="0" r="0" b="0"/>
            </a:stretch>
          </a:blipFill>
        </p:spPr>
      </p:sp>
      <p:sp>
        <p:nvSpPr>
          <p:cNvPr name="TextBox 3" id="3"/>
          <p:cNvSpPr txBox="true"/>
          <p:nvPr/>
        </p:nvSpPr>
        <p:spPr>
          <a:xfrm rot="0">
            <a:off x="3391694" y="338409"/>
            <a:ext cx="2970213" cy="412161"/>
          </a:xfrm>
          <a:prstGeom prst="rect">
            <a:avLst/>
          </a:prstGeom>
        </p:spPr>
        <p:txBody>
          <a:bodyPr anchor="t" rtlCol="false" tIns="0" lIns="0" bIns="0" rIns="0">
            <a:spAutoFit/>
          </a:bodyPr>
          <a:lstStyle/>
          <a:p>
            <a:pPr algn="ctr">
              <a:lnSpc>
                <a:spcPts val="3273"/>
              </a:lnSpc>
              <a:spcBef>
                <a:spcPct val="0"/>
              </a:spcBef>
            </a:pPr>
            <a:r>
              <a:rPr lang="en-US" sz="2182" spc="240">
                <a:solidFill>
                  <a:srgbClr val="000000"/>
                </a:solidFill>
                <a:latin typeface="Montserrat Light Bold"/>
              </a:rPr>
              <a:t>Binning the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17382"/>
        </a:solidFill>
      </p:bgPr>
    </p:bg>
    <p:spTree>
      <p:nvGrpSpPr>
        <p:cNvPr id="1" name=""/>
        <p:cNvGrpSpPr/>
        <p:nvPr/>
      </p:nvGrpSpPr>
      <p:grpSpPr>
        <a:xfrm>
          <a:off x="0" y="0"/>
          <a:ext cx="0" cy="0"/>
          <a:chOff x="0" y="0"/>
          <a:chExt cx="0" cy="0"/>
        </a:xfrm>
      </p:grpSpPr>
      <p:grpSp>
        <p:nvGrpSpPr>
          <p:cNvPr name="Group 2" id="2"/>
          <p:cNvGrpSpPr/>
          <p:nvPr/>
        </p:nvGrpSpPr>
        <p:grpSpPr>
          <a:xfrm rot="0">
            <a:off x="0" y="0"/>
            <a:ext cx="9791208" cy="5355721"/>
            <a:chOff x="0" y="0"/>
            <a:chExt cx="13054945" cy="7140961"/>
          </a:xfrm>
        </p:grpSpPr>
        <p:pic>
          <p:nvPicPr>
            <p:cNvPr name="Picture 3" id="3"/>
            <p:cNvPicPr>
              <a:picLocks noChangeAspect="true"/>
            </p:cNvPicPr>
            <p:nvPr/>
          </p:nvPicPr>
          <p:blipFill>
            <a:blip r:embed="rId2">
              <a:alphaModFix amt="79000"/>
            </a:blip>
            <a:srcRect l="0" t="1378" r="0" b="1378"/>
            <a:stretch>
              <a:fillRect/>
            </a:stretch>
          </p:blipFill>
          <p:spPr>
            <a:xfrm flipH="false" flipV="false">
              <a:off x="0" y="0"/>
              <a:ext cx="13054945" cy="7140961"/>
            </a:xfrm>
            <a:prstGeom prst="rect">
              <a:avLst/>
            </a:prstGeom>
          </p:spPr>
        </p:pic>
      </p:grpSp>
      <p:sp>
        <p:nvSpPr>
          <p:cNvPr name="TextBox 4" id="4"/>
          <p:cNvSpPr txBox="true"/>
          <p:nvPr/>
        </p:nvSpPr>
        <p:spPr>
          <a:xfrm rot="0">
            <a:off x="1447867" y="5730907"/>
            <a:ext cx="2283959" cy="568810"/>
          </a:xfrm>
          <a:prstGeom prst="rect">
            <a:avLst/>
          </a:prstGeom>
        </p:spPr>
        <p:txBody>
          <a:bodyPr anchor="t" rtlCol="false" tIns="0" lIns="0" bIns="0" rIns="0">
            <a:spAutoFit/>
          </a:bodyPr>
          <a:lstStyle/>
          <a:p>
            <a:pPr algn="ctr">
              <a:lnSpc>
                <a:spcPts val="4330"/>
              </a:lnSpc>
            </a:pPr>
            <a:r>
              <a:rPr lang="en-US" sz="4085" spc="408">
                <a:solidFill>
                  <a:srgbClr val="FFFFFF"/>
                </a:solidFill>
                <a:latin typeface="League Gothic"/>
              </a:rPr>
              <a:t>4</a:t>
            </a:r>
          </a:p>
        </p:txBody>
      </p:sp>
      <p:sp>
        <p:nvSpPr>
          <p:cNvPr name="TextBox 5" id="5"/>
          <p:cNvSpPr txBox="true"/>
          <p:nvPr/>
        </p:nvSpPr>
        <p:spPr>
          <a:xfrm rot="120000">
            <a:off x="3726939" y="5730892"/>
            <a:ext cx="2283959" cy="568810"/>
          </a:xfrm>
          <a:prstGeom prst="rect">
            <a:avLst/>
          </a:prstGeom>
        </p:spPr>
        <p:txBody>
          <a:bodyPr anchor="t" rtlCol="false" tIns="0" lIns="0" bIns="0" rIns="0">
            <a:spAutoFit/>
          </a:bodyPr>
          <a:lstStyle/>
          <a:p>
            <a:pPr algn="ctr">
              <a:lnSpc>
                <a:spcPts val="4330"/>
              </a:lnSpc>
            </a:pPr>
            <a:r>
              <a:rPr lang="en-US" sz="4085" spc="408">
                <a:solidFill>
                  <a:srgbClr val="FFFFFF"/>
                </a:solidFill>
                <a:latin typeface="League Gothic"/>
              </a:rPr>
              <a:t>0.2</a:t>
            </a:r>
          </a:p>
        </p:txBody>
      </p:sp>
      <p:sp>
        <p:nvSpPr>
          <p:cNvPr name="TextBox 6" id="6"/>
          <p:cNvSpPr txBox="true"/>
          <p:nvPr/>
        </p:nvSpPr>
        <p:spPr>
          <a:xfrm rot="0">
            <a:off x="6016934" y="5721382"/>
            <a:ext cx="2283959" cy="864205"/>
          </a:xfrm>
          <a:prstGeom prst="rect">
            <a:avLst/>
          </a:prstGeom>
        </p:spPr>
        <p:txBody>
          <a:bodyPr anchor="t" rtlCol="false" tIns="0" lIns="0" bIns="0" rIns="0">
            <a:spAutoFit/>
          </a:bodyPr>
          <a:lstStyle/>
          <a:p>
            <a:pPr algn="ctr">
              <a:lnSpc>
                <a:spcPts val="3362"/>
              </a:lnSpc>
            </a:pPr>
            <a:r>
              <a:rPr lang="en-US" sz="3171" spc="317">
                <a:solidFill>
                  <a:srgbClr val="FFFFFF"/>
                </a:solidFill>
                <a:latin typeface="League Gothic"/>
              </a:rPr>
              <a:t>SAGA &amp; LIBLINEAR</a:t>
            </a:r>
          </a:p>
        </p:txBody>
      </p:sp>
      <p:sp>
        <p:nvSpPr>
          <p:cNvPr name="TextBox 7" id="7"/>
          <p:cNvSpPr txBox="true"/>
          <p:nvPr/>
        </p:nvSpPr>
        <p:spPr>
          <a:xfrm rot="0">
            <a:off x="1457955" y="6323275"/>
            <a:ext cx="2283959" cy="327418"/>
          </a:xfrm>
          <a:prstGeom prst="rect">
            <a:avLst/>
          </a:prstGeom>
        </p:spPr>
        <p:txBody>
          <a:bodyPr anchor="t" rtlCol="false" tIns="0" lIns="0" bIns="0" rIns="0">
            <a:spAutoFit/>
          </a:bodyPr>
          <a:lstStyle/>
          <a:p>
            <a:pPr algn="ctr">
              <a:lnSpc>
                <a:spcPts val="2680"/>
              </a:lnSpc>
            </a:pPr>
            <a:r>
              <a:rPr lang="en-US" sz="1787" spc="196">
                <a:solidFill>
                  <a:srgbClr val="FFFFFF"/>
                </a:solidFill>
                <a:latin typeface="Montserrat Light"/>
              </a:rPr>
              <a:t>Attempts</a:t>
            </a:r>
          </a:p>
        </p:txBody>
      </p:sp>
      <p:sp>
        <p:nvSpPr>
          <p:cNvPr name="TextBox 8" id="8"/>
          <p:cNvSpPr txBox="true"/>
          <p:nvPr/>
        </p:nvSpPr>
        <p:spPr>
          <a:xfrm rot="0">
            <a:off x="3737815" y="6323275"/>
            <a:ext cx="2283959" cy="327418"/>
          </a:xfrm>
          <a:prstGeom prst="rect">
            <a:avLst/>
          </a:prstGeom>
        </p:spPr>
        <p:txBody>
          <a:bodyPr anchor="t" rtlCol="false" tIns="0" lIns="0" bIns="0" rIns="0">
            <a:spAutoFit/>
          </a:bodyPr>
          <a:lstStyle/>
          <a:p>
            <a:pPr algn="ctr">
              <a:lnSpc>
                <a:spcPts val="2680"/>
              </a:lnSpc>
            </a:pPr>
            <a:r>
              <a:rPr lang="en-US" sz="1787" spc="196">
                <a:solidFill>
                  <a:srgbClr val="FFFFFF"/>
                </a:solidFill>
                <a:latin typeface="Montserrat Light"/>
              </a:rPr>
              <a:t>Test Size</a:t>
            </a:r>
          </a:p>
        </p:txBody>
      </p:sp>
      <p:sp>
        <p:nvSpPr>
          <p:cNvPr name="TextBox 9" id="9"/>
          <p:cNvSpPr txBox="true"/>
          <p:nvPr/>
        </p:nvSpPr>
        <p:spPr>
          <a:xfrm rot="0">
            <a:off x="6021774" y="6492457"/>
            <a:ext cx="2283959" cy="327418"/>
          </a:xfrm>
          <a:prstGeom prst="rect">
            <a:avLst/>
          </a:prstGeom>
        </p:spPr>
        <p:txBody>
          <a:bodyPr anchor="t" rtlCol="false" tIns="0" lIns="0" bIns="0" rIns="0">
            <a:spAutoFit/>
          </a:bodyPr>
          <a:lstStyle/>
          <a:p>
            <a:pPr algn="ctr">
              <a:lnSpc>
                <a:spcPts val="2680"/>
              </a:lnSpc>
            </a:pPr>
            <a:r>
              <a:rPr lang="en-US" sz="1787" spc="196">
                <a:solidFill>
                  <a:srgbClr val="FFFFFF"/>
                </a:solidFill>
                <a:latin typeface="Montserrat Light"/>
              </a:rPr>
              <a:t>Optimizers</a:t>
            </a:r>
          </a:p>
        </p:txBody>
      </p:sp>
      <p:sp>
        <p:nvSpPr>
          <p:cNvPr name="TextBox 10" id="10"/>
          <p:cNvSpPr txBox="true"/>
          <p:nvPr/>
        </p:nvSpPr>
        <p:spPr>
          <a:xfrm rot="0">
            <a:off x="3241984" y="3799851"/>
            <a:ext cx="3174405" cy="464820"/>
          </a:xfrm>
          <a:prstGeom prst="rect">
            <a:avLst/>
          </a:prstGeom>
        </p:spPr>
        <p:txBody>
          <a:bodyPr anchor="t" rtlCol="false" tIns="0" lIns="0" bIns="0" rIns="0">
            <a:spAutoFit/>
          </a:bodyPr>
          <a:lstStyle/>
          <a:p>
            <a:pPr algn="ctr">
              <a:lnSpc>
                <a:spcPts val="3780"/>
              </a:lnSpc>
            </a:pPr>
            <a:r>
              <a:rPr lang="en-US" sz="2700">
                <a:solidFill>
                  <a:srgbClr val="FFFFFF"/>
                </a:solidFill>
                <a:latin typeface="Canva Sans"/>
              </a:rPr>
              <a:t>Logistic Regression</a:t>
            </a:r>
          </a:p>
        </p:txBody>
      </p:sp>
      <p:sp>
        <p:nvSpPr>
          <p:cNvPr name="TextBox 11" id="11"/>
          <p:cNvSpPr txBox="true"/>
          <p:nvPr/>
        </p:nvSpPr>
        <p:spPr>
          <a:xfrm rot="0">
            <a:off x="1447867" y="2566395"/>
            <a:ext cx="6750814" cy="1091205"/>
          </a:xfrm>
          <a:prstGeom prst="rect">
            <a:avLst/>
          </a:prstGeom>
        </p:spPr>
        <p:txBody>
          <a:bodyPr anchor="t" rtlCol="false" tIns="0" lIns="0" bIns="0" rIns="0">
            <a:spAutoFit/>
          </a:bodyPr>
          <a:lstStyle/>
          <a:p>
            <a:pPr algn="ctr">
              <a:lnSpc>
                <a:spcPts val="8269"/>
              </a:lnSpc>
            </a:pPr>
            <a:r>
              <a:rPr lang="en-US" sz="7801" spc="780">
                <a:solidFill>
                  <a:srgbClr val="FFFFFF"/>
                </a:solidFill>
                <a:latin typeface="League Gothic"/>
              </a:rPr>
              <a:t>ACCURACY = 58%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08133"/>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3">
              <a:alphaModFix amt="52000"/>
            </a:blip>
            <a:srcRect l="0" t="8949" r="0" b="8949"/>
            <a:stretch>
              <a:fillRect/>
            </a:stretch>
          </p:blipFill>
          <p:spPr>
            <a:xfrm flipH="false" flipV="false">
              <a:off x="0" y="0"/>
              <a:ext cx="13054945" cy="7140961"/>
            </a:xfrm>
            <a:prstGeom prst="rect">
              <a:avLst/>
            </a:prstGeom>
          </p:spPr>
        </p:pic>
      </p:grpSp>
      <p:sp>
        <p:nvSpPr>
          <p:cNvPr name="TextBox 4" id="4"/>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Random Forest Classifier</a:t>
            </a:r>
          </a:p>
        </p:txBody>
      </p:sp>
      <p:sp>
        <p:nvSpPr>
          <p:cNvPr name="TextBox 5" id="5"/>
          <p:cNvSpPr txBox="true"/>
          <p:nvPr/>
        </p:nvSpPr>
        <p:spPr>
          <a:xfrm rot="0">
            <a:off x="1453780" y="2762172"/>
            <a:ext cx="6750814" cy="1091205"/>
          </a:xfrm>
          <a:prstGeom prst="rect">
            <a:avLst/>
          </a:prstGeom>
        </p:spPr>
        <p:txBody>
          <a:bodyPr anchor="t" rtlCol="false" tIns="0" lIns="0" bIns="0" rIns="0">
            <a:spAutoFit/>
          </a:bodyPr>
          <a:lstStyle/>
          <a:p>
            <a:pPr algn="ctr">
              <a:lnSpc>
                <a:spcPts val="8269"/>
              </a:lnSpc>
            </a:pPr>
            <a:r>
              <a:rPr lang="en-US" sz="7801" spc="780">
                <a:solidFill>
                  <a:srgbClr val="FFFFFF"/>
                </a:solidFill>
                <a:latin typeface="League Gothic"/>
              </a:rPr>
              <a:t>ACCURACY = 64%</a:t>
            </a:r>
          </a:p>
        </p:txBody>
      </p:sp>
      <p:grpSp>
        <p:nvGrpSpPr>
          <p:cNvPr name="Group 6" id="6"/>
          <p:cNvGrpSpPr/>
          <p:nvPr/>
        </p:nvGrpSpPr>
        <p:grpSpPr>
          <a:xfrm rot="0">
            <a:off x="1740277" y="5674045"/>
            <a:ext cx="6606142" cy="1371861"/>
            <a:chOff x="0" y="0"/>
            <a:chExt cx="8808189" cy="1829147"/>
          </a:xfrm>
        </p:grpSpPr>
        <p:sp>
          <p:nvSpPr>
            <p:cNvPr name="TextBox 7" id="7"/>
            <p:cNvSpPr txBox="true"/>
            <p:nvPr/>
          </p:nvSpPr>
          <p:spPr>
            <a:xfrm rot="0">
              <a:off x="0" y="91689"/>
              <a:ext cx="2778270" cy="711749"/>
            </a:xfrm>
            <a:prstGeom prst="rect">
              <a:avLst/>
            </a:prstGeom>
          </p:spPr>
          <p:txBody>
            <a:bodyPr anchor="t" rtlCol="false" tIns="0" lIns="0" bIns="0" rIns="0">
              <a:spAutoFit/>
            </a:bodyPr>
            <a:lstStyle/>
            <a:p>
              <a:pPr algn="ctr">
                <a:lnSpc>
                  <a:spcPts val="3950"/>
                </a:lnSpc>
              </a:pPr>
              <a:r>
                <a:rPr lang="en-US" sz="3727" spc="372">
                  <a:solidFill>
                    <a:srgbClr val="FFFFFF"/>
                  </a:solidFill>
                  <a:latin typeface="League Gothic"/>
                </a:rPr>
                <a:t>3</a:t>
              </a:r>
            </a:p>
          </p:txBody>
        </p:sp>
        <p:sp>
          <p:nvSpPr>
            <p:cNvPr name="TextBox 8" id="8"/>
            <p:cNvSpPr txBox="true"/>
            <p:nvPr/>
          </p:nvSpPr>
          <p:spPr>
            <a:xfrm rot="60000">
              <a:off x="2773004" y="91686"/>
              <a:ext cx="2778270" cy="711749"/>
            </a:xfrm>
            <a:prstGeom prst="rect">
              <a:avLst/>
            </a:prstGeom>
          </p:spPr>
          <p:txBody>
            <a:bodyPr anchor="t" rtlCol="false" tIns="0" lIns="0" bIns="0" rIns="0">
              <a:spAutoFit/>
            </a:bodyPr>
            <a:lstStyle/>
            <a:p>
              <a:pPr algn="ctr">
                <a:lnSpc>
                  <a:spcPts val="3950"/>
                </a:lnSpc>
              </a:pPr>
              <a:r>
                <a:rPr lang="en-US" sz="3727" spc="372">
                  <a:solidFill>
                    <a:srgbClr val="FFFFFF"/>
                  </a:solidFill>
                  <a:latin typeface="League Gothic"/>
                </a:rPr>
                <a:t>300</a:t>
              </a:r>
            </a:p>
          </p:txBody>
        </p:sp>
        <p:sp>
          <p:nvSpPr>
            <p:cNvPr name="TextBox 9" id="9"/>
            <p:cNvSpPr txBox="true"/>
            <p:nvPr/>
          </p:nvSpPr>
          <p:spPr>
            <a:xfrm rot="0">
              <a:off x="5063219" y="38100"/>
              <a:ext cx="3744970" cy="1027894"/>
            </a:xfrm>
            <a:prstGeom prst="rect">
              <a:avLst/>
            </a:prstGeom>
          </p:spPr>
          <p:txBody>
            <a:bodyPr anchor="t" rtlCol="false" tIns="0" lIns="0" bIns="0" rIns="0">
              <a:spAutoFit/>
            </a:bodyPr>
            <a:lstStyle/>
            <a:p>
              <a:pPr algn="ctr">
                <a:lnSpc>
                  <a:spcPts val="2969"/>
                </a:lnSpc>
              </a:pPr>
              <a:r>
                <a:rPr lang="en-US" sz="2801" spc="280">
                  <a:solidFill>
                    <a:srgbClr val="FFFFFF"/>
                  </a:solidFill>
                  <a:latin typeface="League Gothic"/>
                </a:rPr>
                <a:t>RANDOM SEARCH &amp; GRID SEARCH</a:t>
              </a:r>
            </a:p>
          </p:txBody>
        </p:sp>
        <p:sp>
          <p:nvSpPr>
            <p:cNvPr name="TextBox 10" id="10"/>
            <p:cNvSpPr txBox="true"/>
            <p:nvPr/>
          </p:nvSpPr>
          <p:spPr>
            <a:xfrm rot="0">
              <a:off x="12271" y="853988"/>
              <a:ext cx="2778270" cy="376387"/>
            </a:xfrm>
            <a:prstGeom prst="rect">
              <a:avLst/>
            </a:prstGeom>
          </p:spPr>
          <p:txBody>
            <a:bodyPr anchor="t" rtlCol="false" tIns="0" lIns="0" bIns="0" rIns="0">
              <a:spAutoFit/>
            </a:bodyPr>
            <a:lstStyle/>
            <a:p>
              <a:pPr algn="ctr">
                <a:lnSpc>
                  <a:spcPts val="2445"/>
                </a:lnSpc>
              </a:pPr>
              <a:r>
                <a:rPr lang="en-US" sz="1630" spc="179">
                  <a:solidFill>
                    <a:srgbClr val="FFFFFF"/>
                  </a:solidFill>
                  <a:latin typeface="Montserrat Light"/>
                </a:rPr>
                <a:t>Attempts</a:t>
              </a:r>
            </a:p>
          </p:txBody>
        </p:sp>
        <p:sp>
          <p:nvSpPr>
            <p:cNvPr name="TextBox 11" id="11"/>
            <p:cNvSpPr txBox="true"/>
            <p:nvPr/>
          </p:nvSpPr>
          <p:spPr>
            <a:xfrm rot="0">
              <a:off x="2785556" y="853988"/>
              <a:ext cx="2778270" cy="787982"/>
            </a:xfrm>
            <a:prstGeom prst="rect">
              <a:avLst/>
            </a:prstGeom>
          </p:spPr>
          <p:txBody>
            <a:bodyPr anchor="t" rtlCol="false" tIns="0" lIns="0" bIns="0" rIns="0">
              <a:spAutoFit/>
            </a:bodyPr>
            <a:lstStyle/>
            <a:p>
              <a:pPr algn="ctr">
                <a:lnSpc>
                  <a:spcPts val="2445"/>
                </a:lnSpc>
              </a:pPr>
              <a:r>
                <a:rPr lang="en-US" sz="1630" spc="179">
                  <a:solidFill>
                    <a:srgbClr val="FFFFFF"/>
                  </a:solidFill>
                  <a:latin typeface="Montserrat Light"/>
                </a:rPr>
                <a:t># of Decision Trees</a:t>
              </a:r>
            </a:p>
          </p:txBody>
        </p:sp>
        <p:sp>
          <p:nvSpPr>
            <p:cNvPr name="TextBox 12" id="12"/>
            <p:cNvSpPr txBox="true"/>
            <p:nvPr/>
          </p:nvSpPr>
          <p:spPr>
            <a:xfrm rot="0">
              <a:off x="5546569" y="1041165"/>
              <a:ext cx="2778270" cy="787982"/>
            </a:xfrm>
            <a:prstGeom prst="rect">
              <a:avLst/>
            </a:prstGeom>
          </p:spPr>
          <p:txBody>
            <a:bodyPr anchor="t" rtlCol="false" tIns="0" lIns="0" bIns="0" rIns="0">
              <a:spAutoFit/>
            </a:bodyPr>
            <a:lstStyle/>
            <a:p>
              <a:pPr algn="ctr">
                <a:lnSpc>
                  <a:spcPts val="2445"/>
                </a:lnSpc>
              </a:pPr>
              <a:r>
                <a:rPr lang="en-US" sz="1630" spc="179">
                  <a:solidFill>
                    <a:srgbClr val="FFFFFF"/>
                  </a:solidFill>
                  <a:latin typeface="Montserrat Light"/>
                </a:rPr>
                <a:t>Optimization Technique</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405296"/>
            <a:ext cx="9791208" cy="3113139"/>
            <a:chOff x="0" y="0"/>
            <a:chExt cx="13054945" cy="4150852"/>
          </a:xfrm>
        </p:grpSpPr>
        <p:pic>
          <p:nvPicPr>
            <p:cNvPr name="Picture 3" id="3"/>
            <p:cNvPicPr>
              <a:picLocks noChangeAspect="true"/>
            </p:cNvPicPr>
            <p:nvPr/>
          </p:nvPicPr>
          <p:blipFill>
            <a:blip r:embed="rId2"/>
            <a:srcRect l="0" t="35476" r="0" b="22130"/>
            <a:stretch>
              <a:fillRect/>
            </a:stretch>
          </p:blipFill>
          <p:spPr>
            <a:xfrm flipH="false" flipV="false">
              <a:off x="0" y="0"/>
              <a:ext cx="13054945" cy="4150852"/>
            </a:xfrm>
            <a:prstGeom prst="rect">
              <a:avLst/>
            </a:prstGeom>
          </p:spPr>
        </p:pic>
      </p:grpSp>
      <p:grpSp>
        <p:nvGrpSpPr>
          <p:cNvPr name="Group 4" id="4"/>
          <p:cNvGrpSpPr/>
          <p:nvPr/>
        </p:nvGrpSpPr>
        <p:grpSpPr>
          <a:xfrm rot="0">
            <a:off x="302047" y="1959219"/>
            <a:ext cx="8720033" cy="3072911"/>
            <a:chOff x="0" y="0"/>
            <a:chExt cx="11626711" cy="4097215"/>
          </a:xfrm>
        </p:grpSpPr>
        <p:sp>
          <p:nvSpPr>
            <p:cNvPr name="TextBox 5" id="5"/>
            <p:cNvSpPr txBox="true"/>
            <p:nvPr/>
          </p:nvSpPr>
          <p:spPr>
            <a:xfrm rot="0">
              <a:off x="310666" y="57150"/>
              <a:ext cx="10991919" cy="920953"/>
            </a:xfrm>
            <a:prstGeom prst="rect">
              <a:avLst/>
            </a:prstGeom>
          </p:spPr>
          <p:txBody>
            <a:bodyPr anchor="t" rtlCol="false" tIns="0" lIns="0" bIns="0" rIns="0">
              <a:spAutoFit/>
            </a:bodyPr>
            <a:lstStyle/>
            <a:p>
              <a:pPr algn="ctr">
                <a:lnSpc>
                  <a:spcPts val="5119"/>
                </a:lnSpc>
              </a:pPr>
              <a:r>
                <a:rPr lang="en-US" sz="4830" spc="482">
                  <a:solidFill>
                    <a:srgbClr val="464E37"/>
                  </a:solidFill>
                  <a:latin typeface="League Gothic"/>
                </a:rPr>
                <a:t>ENERGY CONSUMPTION </a:t>
              </a:r>
            </a:p>
          </p:txBody>
        </p:sp>
        <p:sp>
          <p:nvSpPr>
            <p:cNvPr name="TextBox 6" id="6"/>
            <p:cNvSpPr txBox="true"/>
            <p:nvPr/>
          </p:nvSpPr>
          <p:spPr>
            <a:xfrm rot="0">
              <a:off x="0" y="1653323"/>
              <a:ext cx="11626711" cy="2443893"/>
            </a:xfrm>
            <a:prstGeom prst="rect">
              <a:avLst/>
            </a:prstGeom>
          </p:spPr>
          <p:txBody>
            <a:bodyPr anchor="t" rtlCol="false" tIns="0" lIns="0" bIns="0" rIns="0">
              <a:spAutoFit/>
            </a:bodyPr>
            <a:lstStyle/>
            <a:p>
              <a:pPr>
                <a:lnSpc>
                  <a:spcPts val="3000"/>
                </a:lnSpc>
              </a:pPr>
              <a:r>
                <a:rPr lang="en-US" sz="2000" spc="220">
                  <a:solidFill>
                    <a:srgbClr val="617382"/>
                  </a:solidFill>
                  <a:latin typeface="Montserrat Light Bold"/>
                </a:rPr>
                <a:t>Target</a:t>
              </a:r>
              <a:r>
                <a:rPr lang="en-US" sz="2000" spc="220">
                  <a:solidFill>
                    <a:srgbClr val="617382"/>
                  </a:solidFill>
                  <a:latin typeface="Montserrat Light"/>
                </a:rPr>
                <a:t>: Total BTU </a:t>
              </a:r>
            </a:p>
            <a:p>
              <a:pPr>
                <a:lnSpc>
                  <a:spcPts val="3000"/>
                </a:lnSpc>
              </a:pPr>
              <a:r>
                <a:rPr lang="en-US" sz="2000" spc="220">
                  <a:solidFill>
                    <a:srgbClr val="617382"/>
                  </a:solidFill>
                  <a:latin typeface="Montserrat Light Bold"/>
                </a:rPr>
                <a:t>Features</a:t>
              </a:r>
              <a:r>
                <a:rPr lang="en-US" sz="2000" spc="220">
                  <a:solidFill>
                    <a:srgbClr val="617382"/>
                  </a:solidFill>
                  <a:latin typeface="Montserrat Light"/>
                </a:rPr>
                <a:t>: dwcycle, tvtype1, typetherm, lgtinled, smartmeter, solar, elecveh</a:t>
              </a:r>
            </a:p>
            <a:p>
              <a:pPr>
                <a:lnSpc>
                  <a:spcPts val="3000"/>
                </a:lnSpc>
              </a:pPr>
              <a:r>
                <a:rPr lang="en-US" sz="2000" spc="220">
                  <a:solidFill>
                    <a:srgbClr val="617382"/>
                  </a:solidFill>
                  <a:latin typeface="Montserrat Light Bold"/>
                </a:rPr>
                <a:t>Models</a:t>
              </a:r>
              <a:r>
                <a:rPr lang="en-US" sz="2000" spc="220">
                  <a:solidFill>
                    <a:srgbClr val="617382"/>
                  </a:solidFill>
                  <a:latin typeface="Montserrat Light"/>
                </a:rPr>
                <a:t>: Linear Regression and Random Forest</a:t>
              </a:r>
            </a:p>
            <a:p>
              <a:pPr>
                <a:lnSpc>
                  <a:spcPts val="2113"/>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17382"/>
        </a:solidFill>
      </p:bgPr>
    </p:bg>
    <p:spTree>
      <p:nvGrpSpPr>
        <p:cNvPr id="1" name=""/>
        <p:cNvGrpSpPr/>
        <p:nvPr/>
      </p:nvGrpSpPr>
      <p:grpSpPr>
        <a:xfrm>
          <a:off x="0" y="0"/>
          <a:ext cx="0" cy="0"/>
          <a:chOff x="0" y="0"/>
          <a:chExt cx="0" cy="0"/>
        </a:xfrm>
      </p:grpSpPr>
      <p:grpSp>
        <p:nvGrpSpPr>
          <p:cNvPr name="Group 2" id="2"/>
          <p:cNvGrpSpPr/>
          <p:nvPr/>
        </p:nvGrpSpPr>
        <p:grpSpPr>
          <a:xfrm rot="0">
            <a:off x="0" y="0"/>
            <a:ext cx="9791208" cy="5355721"/>
            <a:chOff x="0" y="0"/>
            <a:chExt cx="13054945" cy="7140961"/>
          </a:xfrm>
        </p:grpSpPr>
        <p:pic>
          <p:nvPicPr>
            <p:cNvPr name="Picture 3" id="3"/>
            <p:cNvPicPr>
              <a:picLocks noChangeAspect="true"/>
            </p:cNvPicPr>
            <p:nvPr/>
          </p:nvPicPr>
          <p:blipFill>
            <a:blip r:embed="rId2">
              <a:alphaModFix amt="52000"/>
            </a:blip>
            <a:srcRect l="0" t="1378" r="0" b="1378"/>
            <a:stretch>
              <a:fillRect/>
            </a:stretch>
          </p:blipFill>
          <p:spPr>
            <a:xfrm flipH="false" flipV="false">
              <a:off x="0" y="0"/>
              <a:ext cx="13054945" cy="7140961"/>
            </a:xfrm>
            <a:prstGeom prst="rect">
              <a:avLst/>
            </a:prstGeom>
          </p:spPr>
        </p:pic>
      </p:grpSp>
      <p:sp>
        <p:nvSpPr>
          <p:cNvPr name="TextBox 4" id="4"/>
          <p:cNvSpPr txBox="true"/>
          <p:nvPr/>
        </p:nvSpPr>
        <p:spPr>
          <a:xfrm rot="0">
            <a:off x="2183991" y="1758876"/>
            <a:ext cx="5290393" cy="17367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.57</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Random Forest Regressor</a:t>
            </a:r>
          </a:p>
        </p:txBody>
      </p:sp>
      <p:sp>
        <p:nvSpPr>
          <p:cNvPr name="TextBox 6" id="6"/>
          <p:cNvSpPr txBox="true"/>
          <p:nvPr/>
        </p:nvSpPr>
        <p:spPr>
          <a:xfrm rot="0">
            <a:off x="383766" y="5951005"/>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2</a:t>
            </a:r>
          </a:p>
        </p:txBody>
      </p:sp>
      <p:sp>
        <p:nvSpPr>
          <p:cNvPr name="TextBox 7" id="7"/>
          <p:cNvSpPr txBox="true"/>
          <p:nvPr/>
        </p:nvSpPr>
        <p:spPr>
          <a:xfrm rot="60000">
            <a:off x="4469833" y="5935330"/>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.2</a:t>
            </a:r>
          </a:p>
        </p:txBody>
      </p:sp>
      <p:sp>
        <p:nvSpPr>
          <p:cNvPr name="TextBox 8" id="8"/>
          <p:cNvSpPr txBox="true"/>
          <p:nvPr/>
        </p:nvSpPr>
        <p:spPr>
          <a:xfrm rot="0">
            <a:off x="6778375" y="6044335"/>
            <a:ext cx="1800225" cy="315341"/>
          </a:xfrm>
          <a:prstGeom prst="rect">
            <a:avLst/>
          </a:prstGeom>
        </p:spPr>
        <p:txBody>
          <a:bodyPr anchor="t" rtlCol="false" tIns="0" lIns="0" bIns="0" rIns="0">
            <a:spAutoFit/>
          </a:bodyPr>
          <a:lstStyle/>
          <a:p>
            <a:pPr algn="ctr">
              <a:lnSpc>
                <a:spcPts val="2331"/>
              </a:lnSpc>
            </a:pPr>
            <a:r>
              <a:rPr lang="en-US" sz="2199" spc="219">
                <a:solidFill>
                  <a:srgbClr val="FFFFFF"/>
                </a:solidFill>
                <a:latin typeface="League Gothic"/>
              </a:rPr>
              <a:t>HYPERPARAMETER</a:t>
            </a:r>
          </a:p>
        </p:txBody>
      </p:sp>
      <p:sp>
        <p:nvSpPr>
          <p:cNvPr name="TextBox 9" id="9"/>
          <p:cNvSpPr txBox="true"/>
          <p:nvPr/>
        </p:nvSpPr>
        <p:spPr>
          <a:xfrm rot="0">
            <a:off x="383766" y="6441607"/>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Attempts</a:t>
            </a:r>
          </a:p>
        </p:txBody>
      </p:sp>
      <p:sp>
        <p:nvSpPr>
          <p:cNvPr name="TextBox 10" id="10"/>
          <p:cNvSpPr txBox="true"/>
          <p:nvPr/>
        </p:nvSpPr>
        <p:spPr>
          <a:xfrm rot="0">
            <a:off x="4474268" y="6387934"/>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Test Size</a:t>
            </a:r>
          </a:p>
        </p:txBody>
      </p:sp>
      <p:sp>
        <p:nvSpPr>
          <p:cNvPr name="TextBox 11" id="11"/>
          <p:cNvSpPr txBox="true"/>
          <p:nvPr/>
        </p:nvSpPr>
        <p:spPr>
          <a:xfrm rot="0">
            <a:off x="6778375" y="6387934"/>
            <a:ext cx="1800225" cy="5273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Optimizing Techniques</a:t>
            </a:r>
          </a:p>
        </p:txBody>
      </p:sp>
      <p:sp>
        <p:nvSpPr>
          <p:cNvPr name="TextBox 12" id="12"/>
          <p:cNvSpPr txBox="true"/>
          <p:nvPr/>
        </p:nvSpPr>
        <p:spPr>
          <a:xfrm rot="0">
            <a:off x="2468619" y="5958610"/>
            <a:ext cx="1631668" cy="350938"/>
          </a:xfrm>
          <a:prstGeom prst="rect">
            <a:avLst/>
          </a:prstGeom>
        </p:spPr>
        <p:txBody>
          <a:bodyPr anchor="t" rtlCol="false" tIns="0" lIns="0" bIns="0" rIns="0">
            <a:spAutoFit/>
          </a:bodyPr>
          <a:lstStyle/>
          <a:p>
            <a:pPr algn="ctr">
              <a:lnSpc>
                <a:spcPts val="2819"/>
              </a:lnSpc>
              <a:spcBef>
                <a:spcPct val="0"/>
              </a:spcBef>
            </a:pPr>
            <a:r>
              <a:rPr lang="en-US" sz="1879" spc="206">
                <a:solidFill>
                  <a:srgbClr val="FFFFFF"/>
                </a:solidFill>
                <a:latin typeface="Montserrat Light"/>
              </a:rPr>
              <a:t>100 and 110</a:t>
            </a:r>
          </a:p>
        </p:txBody>
      </p:sp>
      <p:sp>
        <p:nvSpPr>
          <p:cNvPr name="TextBox 13" id="13"/>
          <p:cNvSpPr txBox="true"/>
          <p:nvPr/>
        </p:nvSpPr>
        <p:spPr>
          <a:xfrm rot="0">
            <a:off x="2395407" y="6460657"/>
            <a:ext cx="1867444" cy="534845"/>
          </a:xfrm>
          <a:prstGeom prst="rect">
            <a:avLst/>
          </a:prstGeom>
        </p:spPr>
        <p:txBody>
          <a:bodyPr anchor="t" rtlCol="false" tIns="0" lIns="0" bIns="0" rIns="0">
            <a:spAutoFit/>
          </a:bodyPr>
          <a:lstStyle/>
          <a:p>
            <a:pPr algn="ctr">
              <a:lnSpc>
                <a:spcPts val="2150"/>
              </a:lnSpc>
            </a:pPr>
            <a:r>
              <a:rPr lang="en-US" sz="1535">
                <a:solidFill>
                  <a:srgbClr val="FFFFFF"/>
                </a:solidFill>
                <a:latin typeface="Canva Sans"/>
              </a:rPr>
              <a:t>Number of Decision</a:t>
            </a:r>
          </a:p>
          <a:p>
            <a:pPr algn="ctr">
              <a:lnSpc>
                <a:spcPts val="2150"/>
              </a:lnSpc>
            </a:pPr>
            <a:r>
              <a:rPr lang="en-US" sz="1535">
                <a:solidFill>
                  <a:srgbClr val="FFFFFF"/>
                </a:solidFill>
                <a:latin typeface="Canva Sans"/>
              </a:rPr>
              <a:t>Trees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808133"/>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3">
              <a:alphaModFix amt="65999"/>
            </a:blip>
            <a:srcRect l="0" t="8949" r="0" b="8949"/>
            <a:stretch>
              <a:fillRect/>
            </a:stretch>
          </p:blipFill>
          <p:spPr>
            <a:xfrm flipH="false" flipV="false">
              <a:off x="0" y="0"/>
              <a:ext cx="13054945" cy="7140961"/>
            </a:xfrm>
            <a:prstGeom prst="rect">
              <a:avLst/>
            </a:prstGeom>
          </p:spPr>
        </p:pic>
      </p:grpSp>
      <p:sp>
        <p:nvSpPr>
          <p:cNvPr name="TextBox 4" id="4"/>
          <p:cNvSpPr txBox="true"/>
          <p:nvPr/>
        </p:nvSpPr>
        <p:spPr>
          <a:xfrm rot="0">
            <a:off x="2183991" y="1758876"/>
            <a:ext cx="5290393" cy="17367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.69</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Linear Regression Model</a:t>
            </a:r>
          </a:p>
        </p:txBody>
      </p:sp>
      <p:sp>
        <p:nvSpPr>
          <p:cNvPr name="TextBox 6" id="6"/>
          <p:cNvSpPr txBox="true"/>
          <p:nvPr/>
        </p:nvSpPr>
        <p:spPr>
          <a:xfrm rot="0">
            <a:off x="1453822" y="5758141"/>
            <a:ext cx="2277372" cy="567033"/>
          </a:xfrm>
          <a:prstGeom prst="rect">
            <a:avLst/>
          </a:prstGeom>
        </p:spPr>
        <p:txBody>
          <a:bodyPr anchor="t" rtlCol="false" tIns="0" lIns="0" bIns="0" rIns="0">
            <a:spAutoFit/>
          </a:bodyPr>
          <a:lstStyle/>
          <a:p>
            <a:pPr algn="ctr">
              <a:lnSpc>
                <a:spcPts val="4317"/>
              </a:lnSpc>
            </a:pPr>
            <a:r>
              <a:rPr lang="en-US" sz="4073" spc="407">
                <a:solidFill>
                  <a:srgbClr val="FFFFFF"/>
                </a:solidFill>
                <a:latin typeface="League Gothic"/>
              </a:rPr>
              <a:t>2</a:t>
            </a:r>
          </a:p>
        </p:txBody>
      </p:sp>
      <p:sp>
        <p:nvSpPr>
          <p:cNvPr name="TextBox 7" id="7"/>
          <p:cNvSpPr txBox="true"/>
          <p:nvPr/>
        </p:nvSpPr>
        <p:spPr>
          <a:xfrm rot="60000">
            <a:off x="3726735" y="5758137"/>
            <a:ext cx="2277372" cy="567033"/>
          </a:xfrm>
          <a:prstGeom prst="rect">
            <a:avLst/>
          </a:prstGeom>
        </p:spPr>
        <p:txBody>
          <a:bodyPr anchor="t" rtlCol="false" tIns="0" lIns="0" bIns="0" rIns="0">
            <a:spAutoFit/>
          </a:bodyPr>
          <a:lstStyle/>
          <a:p>
            <a:pPr algn="ctr">
              <a:lnSpc>
                <a:spcPts val="4317"/>
              </a:lnSpc>
            </a:pPr>
            <a:r>
              <a:rPr lang="en-US" sz="4073" spc="407">
                <a:solidFill>
                  <a:srgbClr val="FFFFFF"/>
                </a:solidFill>
                <a:latin typeface="League Gothic"/>
              </a:rPr>
              <a:t>.1 AND .2</a:t>
            </a:r>
          </a:p>
        </p:txBody>
      </p:sp>
      <p:sp>
        <p:nvSpPr>
          <p:cNvPr name="TextBox 8" id="8"/>
          <p:cNvSpPr txBox="true"/>
          <p:nvPr/>
        </p:nvSpPr>
        <p:spPr>
          <a:xfrm rot="0">
            <a:off x="6559276" y="5686539"/>
            <a:ext cx="2277372" cy="691187"/>
          </a:xfrm>
          <a:prstGeom prst="rect">
            <a:avLst/>
          </a:prstGeom>
        </p:spPr>
        <p:txBody>
          <a:bodyPr anchor="t" rtlCol="false" tIns="0" lIns="0" bIns="0" rIns="0">
            <a:spAutoFit/>
          </a:bodyPr>
          <a:lstStyle/>
          <a:p>
            <a:pPr algn="ctr">
              <a:lnSpc>
                <a:spcPts val="2681"/>
              </a:lnSpc>
            </a:pPr>
            <a:r>
              <a:rPr lang="en-US" sz="2530" spc="253">
                <a:solidFill>
                  <a:srgbClr val="FFFFFF"/>
                </a:solidFill>
                <a:latin typeface="League Gothic"/>
              </a:rPr>
              <a:t>DATA SPLITTING PARAMETER</a:t>
            </a:r>
          </a:p>
        </p:txBody>
      </p:sp>
      <p:sp>
        <p:nvSpPr>
          <p:cNvPr name="TextBox 9" id="9"/>
          <p:cNvSpPr txBox="true"/>
          <p:nvPr/>
        </p:nvSpPr>
        <p:spPr>
          <a:xfrm rot="0">
            <a:off x="1463881" y="6348499"/>
            <a:ext cx="2277372" cy="326639"/>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Attempts</a:t>
            </a:r>
          </a:p>
        </p:txBody>
      </p:sp>
      <p:sp>
        <p:nvSpPr>
          <p:cNvPr name="TextBox 10" id="10"/>
          <p:cNvSpPr txBox="true"/>
          <p:nvPr/>
        </p:nvSpPr>
        <p:spPr>
          <a:xfrm rot="0">
            <a:off x="3737167" y="6348499"/>
            <a:ext cx="2277372" cy="326639"/>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Test Size</a:t>
            </a:r>
          </a:p>
        </p:txBody>
      </p:sp>
      <p:sp>
        <p:nvSpPr>
          <p:cNvPr name="TextBox 11" id="11"/>
          <p:cNvSpPr txBox="true"/>
          <p:nvPr/>
        </p:nvSpPr>
        <p:spPr>
          <a:xfrm rot="0">
            <a:off x="6744708" y="6348499"/>
            <a:ext cx="2277372" cy="664028"/>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Optimizing Technique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617382"/>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2">
              <a:alphaModFix amt="52000"/>
            </a:blip>
            <a:srcRect l="0" t="1378" r="0" b="1378"/>
            <a:stretch>
              <a:fillRect/>
            </a:stretch>
          </p:blipFill>
          <p:spPr>
            <a:xfrm flipH="false" flipV="false">
              <a:off x="0" y="0"/>
              <a:ext cx="13054945" cy="7140961"/>
            </a:xfrm>
            <a:prstGeom prst="rect">
              <a:avLst/>
            </a:prstGeom>
          </p:spPr>
        </p:pic>
      </p:grpSp>
      <p:sp>
        <p:nvSpPr>
          <p:cNvPr name="TextBox 4" id="4"/>
          <p:cNvSpPr txBox="true"/>
          <p:nvPr/>
        </p:nvSpPr>
        <p:spPr>
          <a:xfrm rot="0">
            <a:off x="2183991" y="1758876"/>
            <a:ext cx="5290393" cy="17367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.79</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Linear Regression Model</a:t>
            </a:r>
          </a:p>
        </p:txBody>
      </p:sp>
      <p:sp>
        <p:nvSpPr>
          <p:cNvPr name="TextBox 6" id="6"/>
          <p:cNvSpPr txBox="true"/>
          <p:nvPr/>
        </p:nvSpPr>
        <p:spPr>
          <a:xfrm rot="0">
            <a:off x="604315" y="6014619"/>
            <a:ext cx="1579675" cy="388251"/>
          </a:xfrm>
          <a:prstGeom prst="rect">
            <a:avLst/>
          </a:prstGeom>
        </p:spPr>
        <p:txBody>
          <a:bodyPr anchor="t" rtlCol="false" tIns="0" lIns="0" bIns="0" rIns="0">
            <a:spAutoFit/>
          </a:bodyPr>
          <a:lstStyle/>
          <a:p>
            <a:pPr algn="ctr">
              <a:lnSpc>
                <a:spcPts val="2995"/>
              </a:lnSpc>
            </a:pPr>
            <a:r>
              <a:rPr lang="en-US" sz="2825" spc="282">
                <a:solidFill>
                  <a:srgbClr val="FFFFFF"/>
                </a:solidFill>
                <a:latin typeface="League Gothic"/>
              </a:rPr>
              <a:t>FINAL</a:t>
            </a:r>
          </a:p>
        </p:txBody>
      </p:sp>
      <p:sp>
        <p:nvSpPr>
          <p:cNvPr name="TextBox 7" id="7"/>
          <p:cNvSpPr txBox="true"/>
          <p:nvPr/>
        </p:nvSpPr>
        <p:spPr>
          <a:xfrm rot="60000">
            <a:off x="3928742" y="5784199"/>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.2</a:t>
            </a:r>
          </a:p>
        </p:txBody>
      </p:sp>
      <p:sp>
        <p:nvSpPr>
          <p:cNvPr name="TextBox 8" id="8"/>
          <p:cNvSpPr txBox="true"/>
          <p:nvPr/>
        </p:nvSpPr>
        <p:spPr>
          <a:xfrm rot="0">
            <a:off x="6574271" y="5964441"/>
            <a:ext cx="1800225" cy="283210"/>
          </a:xfrm>
          <a:prstGeom prst="rect">
            <a:avLst/>
          </a:prstGeom>
        </p:spPr>
        <p:txBody>
          <a:bodyPr anchor="t" rtlCol="false" tIns="0" lIns="0" bIns="0" rIns="0">
            <a:spAutoFit/>
          </a:bodyPr>
          <a:lstStyle/>
          <a:p>
            <a:pPr algn="ctr">
              <a:lnSpc>
                <a:spcPts val="2120"/>
              </a:lnSpc>
            </a:pPr>
            <a:r>
              <a:rPr lang="en-US" sz="2000" spc="200">
                <a:solidFill>
                  <a:srgbClr val="FFFFFF"/>
                </a:solidFill>
                <a:latin typeface="League Gothic"/>
              </a:rPr>
              <a:t>TARGET BINNING</a:t>
            </a:r>
          </a:p>
        </p:txBody>
      </p:sp>
      <p:sp>
        <p:nvSpPr>
          <p:cNvPr name="TextBox 9" id="9"/>
          <p:cNvSpPr txBox="true"/>
          <p:nvPr/>
        </p:nvSpPr>
        <p:spPr>
          <a:xfrm rot="0">
            <a:off x="604315" y="6441607"/>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Attempt</a:t>
            </a:r>
          </a:p>
        </p:txBody>
      </p:sp>
      <p:sp>
        <p:nvSpPr>
          <p:cNvPr name="TextBox 10" id="10"/>
          <p:cNvSpPr txBox="true"/>
          <p:nvPr/>
        </p:nvSpPr>
        <p:spPr>
          <a:xfrm rot="0">
            <a:off x="3972755" y="6414770"/>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Test Size</a:t>
            </a:r>
          </a:p>
        </p:txBody>
      </p:sp>
      <p:sp>
        <p:nvSpPr>
          <p:cNvPr name="TextBox 11" id="11"/>
          <p:cNvSpPr txBox="true"/>
          <p:nvPr/>
        </p:nvSpPr>
        <p:spPr>
          <a:xfrm rot="0">
            <a:off x="6574271" y="6414770"/>
            <a:ext cx="1800225" cy="5273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Optimizing Techniques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405296"/>
            <a:ext cx="9791208" cy="3113139"/>
            <a:chOff x="0" y="0"/>
            <a:chExt cx="13054945" cy="4150852"/>
          </a:xfrm>
        </p:grpSpPr>
        <p:pic>
          <p:nvPicPr>
            <p:cNvPr name="Picture 3" id="3"/>
            <p:cNvPicPr>
              <a:picLocks noChangeAspect="true"/>
            </p:cNvPicPr>
            <p:nvPr/>
          </p:nvPicPr>
          <p:blipFill>
            <a:blip r:embed="rId2"/>
            <a:srcRect l="0" t="35476" r="0" b="22130"/>
            <a:stretch>
              <a:fillRect/>
            </a:stretch>
          </p:blipFill>
          <p:spPr>
            <a:xfrm flipH="false" flipV="false">
              <a:off x="0" y="0"/>
              <a:ext cx="13054945" cy="4150852"/>
            </a:xfrm>
            <a:prstGeom prst="rect">
              <a:avLst/>
            </a:prstGeom>
          </p:spPr>
        </p:pic>
      </p:grpSp>
      <p:grpSp>
        <p:nvGrpSpPr>
          <p:cNvPr name="Group 4" id="4"/>
          <p:cNvGrpSpPr/>
          <p:nvPr/>
        </p:nvGrpSpPr>
        <p:grpSpPr>
          <a:xfrm rot="0">
            <a:off x="516783" y="2039407"/>
            <a:ext cx="8720033" cy="3015761"/>
            <a:chOff x="0" y="0"/>
            <a:chExt cx="11626711" cy="4021015"/>
          </a:xfrm>
        </p:grpSpPr>
        <p:sp>
          <p:nvSpPr>
            <p:cNvPr name="TextBox 5" id="5"/>
            <p:cNvSpPr txBox="true"/>
            <p:nvPr/>
          </p:nvSpPr>
          <p:spPr>
            <a:xfrm rot="0">
              <a:off x="310666" y="57150"/>
              <a:ext cx="10991919" cy="920953"/>
            </a:xfrm>
            <a:prstGeom prst="rect">
              <a:avLst/>
            </a:prstGeom>
          </p:spPr>
          <p:txBody>
            <a:bodyPr anchor="t" rtlCol="false" tIns="0" lIns="0" bIns="0" rIns="0">
              <a:spAutoFit/>
            </a:bodyPr>
            <a:lstStyle/>
            <a:p>
              <a:pPr algn="ctr">
                <a:lnSpc>
                  <a:spcPts val="5119"/>
                </a:lnSpc>
              </a:pPr>
              <a:r>
                <a:rPr lang="en-US" sz="4830" spc="482">
                  <a:solidFill>
                    <a:srgbClr val="464E37"/>
                  </a:solidFill>
                  <a:latin typeface="League Gothic"/>
                </a:rPr>
                <a:t>REGIONAL INFORMATION</a:t>
              </a:r>
            </a:p>
          </p:txBody>
        </p:sp>
        <p:sp>
          <p:nvSpPr>
            <p:cNvPr name="TextBox 6" id="6"/>
            <p:cNvSpPr txBox="true"/>
            <p:nvPr/>
          </p:nvSpPr>
          <p:spPr>
            <a:xfrm rot="0">
              <a:off x="0" y="1653323"/>
              <a:ext cx="11626711" cy="2367693"/>
            </a:xfrm>
            <a:prstGeom prst="rect">
              <a:avLst/>
            </a:prstGeom>
          </p:spPr>
          <p:txBody>
            <a:bodyPr anchor="t" rtlCol="false" tIns="0" lIns="0" bIns="0" rIns="0">
              <a:spAutoFit/>
            </a:bodyPr>
            <a:lstStyle/>
            <a:p>
              <a:pPr>
                <a:lnSpc>
                  <a:spcPts val="3000"/>
                </a:lnSpc>
              </a:pPr>
              <a:r>
                <a:rPr lang="en-US" sz="2000" spc="220">
                  <a:solidFill>
                    <a:srgbClr val="617382"/>
                  </a:solidFill>
                  <a:latin typeface="Montserrat Light"/>
                </a:rPr>
                <a:t>Target: totalbtu  </a:t>
              </a:r>
            </a:p>
            <a:p>
              <a:pPr>
                <a:lnSpc>
                  <a:spcPts val="3000"/>
                </a:lnSpc>
              </a:pPr>
              <a:r>
                <a:rPr lang="en-US" sz="2000" spc="220">
                  <a:solidFill>
                    <a:srgbClr val="617382"/>
                  </a:solidFill>
                  <a:latin typeface="Montserrat Light"/>
                </a:rPr>
                <a:t>Features: regionc, division, state_postal, ba_climate</a:t>
              </a:r>
            </a:p>
            <a:p>
              <a:pPr>
                <a:lnSpc>
                  <a:spcPts val="3000"/>
                </a:lnSpc>
              </a:pPr>
              <a:r>
                <a:rPr lang="en-US" sz="2000" spc="220">
                  <a:solidFill>
                    <a:srgbClr val="617382"/>
                  </a:solidFill>
                  <a:latin typeface="Montserrat Light"/>
                </a:rPr>
                <a:t>Models: Random Forest, CatBooster, LightGBM,  Keras Sequential nad Linear Regression</a:t>
              </a:r>
            </a:p>
            <a:p>
              <a:pPr>
                <a:lnSpc>
                  <a:spcPts val="2113"/>
                </a:lnSpc>
              </a:pPr>
            </a:p>
          </p:txBody>
        </p:sp>
      </p:grpSp>
      <p:grpSp>
        <p:nvGrpSpPr>
          <p:cNvPr name="Group 7" id="7"/>
          <p:cNvGrpSpPr/>
          <p:nvPr/>
        </p:nvGrpSpPr>
        <p:grpSpPr>
          <a:xfrm rot="0">
            <a:off x="0" y="-1252896"/>
            <a:ext cx="9943608" cy="3113139"/>
            <a:chOff x="0" y="0"/>
            <a:chExt cx="13258145" cy="4150852"/>
          </a:xfrm>
        </p:grpSpPr>
        <p:pic>
          <p:nvPicPr>
            <p:cNvPr name="Picture 8" id="8"/>
            <p:cNvPicPr>
              <a:picLocks noChangeAspect="true"/>
            </p:cNvPicPr>
            <p:nvPr/>
          </p:nvPicPr>
          <p:blipFill>
            <a:blip r:embed="rId3"/>
            <a:srcRect l="0" t="9830" r="0" b="9830"/>
            <a:stretch>
              <a:fillRect/>
            </a:stretch>
          </p:blipFill>
          <p:spPr>
            <a:xfrm flipH="false" flipV="false">
              <a:off x="0" y="0"/>
              <a:ext cx="13258145" cy="4150852"/>
            </a:xfrm>
            <a:prstGeom prst="rect">
              <a:avLst/>
            </a:prstGeom>
          </p:spPr>
        </p:pic>
      </p:grpSp>
      <p:grpSp>
        <p:nvGrpSpPr>
          <p:cNvPr name="Group 9" id="9"/>
          <p:cNvGrpSpPr/>
          <p:nvPr/>
        </p:nvGrpSpPr>
        <p:grpSpPr>
          <a:xfrm rot="0">
            <a:off x="0" y="-1252896"/>
            <a:ext cx="9791208" cy="3113139"/>
            <a:chOff x="0" y="0"/>
            <a:chExt cx="13054945" cy="4150852"/>
          </a:xfrm>
        </p:grpSpPr>
        <p:pic>
          <p:nvPicPr>
            <p:cNvPr name="Picture 10" id="10"/>
            <p:cNvPicPr>
              <a:picLocks noChangeAspect="true"/>
            </p:cNvPicPr>
            <p:nvPr/>
          </p:nvPicPr>
          <p:blipFill>
            <a:blip r:embed="rId2"/>
            <a:srcRect l="0" t="35476" r="0" b="22130"/>
            <a:stretch>
              <a:fillRect/>
            </a:stretch>
          </p:blipFill>
          <p:spPr>
            <a:xfrm flipH="false" flipV="false">
              <a:off x="0" y="0"/>
              <a:ext cx="13054945" cy="4150852"/>
            </a:xfrm>
            <a:prstGeom prst="rect">
              <a:avLst/>
            </a:prstGeom>
          </p:spPr>
        </p:pic>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014829"/>
            <a:ext cx="9753600" cy="2300371"/>
          </a:xfrm>
          <a:custGeom>
            <a:avLst/>
            <a:gdLst/>
            <a:ahLst/>
            <a:cxnLst/>
            <a:rect r="r" b="b" t="t" l="l"/>
            <a:pathLst>
              <a:path h="2300371" w="9753600">
                <a:moveTo>
                  <a:pt x="0" y="0"/>
                </a:moveTo>
                <a:lnTo>
                  <a:pt x="9753600" y="0"/>
                </a:lnTo>
                <a:lnTo>
                  <a:pt x="9753600" y="2300371"/>
                </a:lnTo>
                <a:lnTo>
                  <a:pt x="0" y="2300371"/>
                </a:lnTo>
                <a:lnTo>
                  <a:pt x="0" y="0"/>
                </a:lnTo>
                <a:close/>
              </a:path>
            </a:pathLst>
          </a:custGeom>
          <a:blipFill>
            <a:blip r:embed="rId2"/>
            <a:stretch>
              <a:fillRect l="0" t="-31460" r="0" b="-24558"/>
            </a:stretch>
          </a:blipFill>
        </p:spPr>
      </p:sp>
      <p:grpSp>
        <p:nvGrpSpPr>
          <p:cNvPr name="Group 3" id="3"/>
          <p:cNvGrpSpPr/>
          <p:nvPr/>
        </p:nvGrpSpPr>
        <p:grpSpPr>
          <a:xfrm rot="0">
            <a:off x="731520" y="537814"/>
            <a:ext cx="8290560" cy="3094911"/>
            <a:chOff x="0" y="0"/>
            <a:chExt cx="11054080" cy="4126548"/>
          </a:xfrm>
        </p:grpSpPr>
        <p:sp>
          <p:nvSpPr>
            <p:cNvPr name="TextBox 4" id="4"/>
            <p:cNvSpPr txBox="true"/>
            <p:nvPr/>
          </p:nvSpPr>
          <p:spPr>
            <a:xfrm rot="0">
              <a:off x="0" y="-104775"/>
              <a:ext cx="9710103" cy="1181460"/>
            </a:xfrm>
            <a:prstGeom prst="rect">
              <a:avLst/>
            </a:prstGeom>
          </p:spPr>
          <p:txBody>
            <a:bodyPr anchor="t" rtlCol="false" tIns="0" lIns="0" bIns="0" rIns="0">
              <a:spAutoFit/>
            </a:bodyPr>
            <a:lstStyle/>
            <a:p>
              <a:pPr>
                <a:lnSpc>
                  <a:spcPts val="7466"/>
                </a:lnSpc>
              </a:pPr>
              <a:r>
                <a:rPr lang="en-US" sz="5333" spc="533">
                  <a:solidFill>
                    <a:srgbClr val="464E37"/>
                  </a:solidFill>
                  <a:latin typeface="League Gothic"/>
                </a:rPr>
                <a:t>OVERVIEW</a:t>
              </a:r>
            </a:p>
          </p:txBody>
        </p:sp>
        <p:sp>
          <p:nvSpPr>
            <p:cNvPr name="TextBox 5" id="5"/>
            <p:cNvSpPr txBox="true"/>
            <p:nvPr/>
          </p:nvSpPr>
          <p:spPr>
            <a:xfrm rot="0">
              <a:off x="26601" y="1078970"/>
              <a:ext cx="11027479" cy="3047578"/>
            </a:xfrm>
            <a:prstGeom prst="rect">
              <a:avLst/>
            </a:prstGeom>
          </p:spPr>
          <p:txBody>
            <a:bodyPr anchor="t" rtlCol="false" tIns="0" lIns="0" bIns="0" rIns="0">
              <a:spAutoFit/>
            </a:bodyPr>
            <a:lstStyle/>
            <a:p>
              <a:pPr>
                <a:lnSpc>
                  <a:spcPts val="3759"/>
                </a:lnSpc>
              </a:pPr>
              <a:r>
                <a:rPr lang="en-US" sz="1708" spc="187">
                  <a:solidFill>
                    <a:srgbClr val="617382"/>
                  </a:solidFill>
                  <a:latin typeface="Montserrat Light"/>
                </a:rPr>
                <a:t>The purpose of this project was to build a machine learning model that could accurately predict estimated costs and energy consumption per household based on various characteristics. Our goal is to achieve over 75% accuracy or an R2 value above 0.75.</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08133"/>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2">
              <a:alphaModFix amt="65999"/>
            </a:blip>
            <a:srcRect l="0" t="8949" r="0" b="8949"/>
            <a:stretch>
              <a:fillRect/>
            </a:stretch>
          </p:blipFill>
          <p:spPr>
            <a:xfrm flipH="false" flipV="false">
              <a:off x="0" y="0"/>
              <a:ext cx="13054945" cy="7140961"/>
            </a:xfrm>
            <a:prstGeom prst="rect">
              <a:avLst/>
            </a:prstGeom>
          </p:spPr>
        </p:pic>
      </p:grpSp>
      <p:sp>
        <p:nvSpPr>
          <p:cNvPr name="TextBox 4" id="4"/>
          <p:cNvSpPr txBox="true"/>
          <p:nvPr/>
        </p:nvSpPr>
        <p:spPr>
          <a:xfrm rot="0">
            <a:off x="2183991" y="1758876"/>
            <a:ext cx="5754468" cy="17367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.11</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Random Forest Regressor</a:t>
            </a:r>
          </a:p>
        </p:txBody>
      </p:sp>
      <p:sp>
        <p:nvSpPr>
          <p:cNvPr name="TextBox 6" id="6"/>
          <p:cNvSpPr txBox="true"/>
          <p:nvPr/>
        </p:nvSpPr>
        <p:spPr>
          <a:xfrm rot="0">
            <a:off x="2591824" y="5733716"/>
            <a:ext cx="2277372" cy="567033"/>
          </a:xfrm>
          <a:prstGeom prst="rect">
            <a:avLst/>
          </a:prstGeom>
        </p:spPr>
        <p:txBody>
          <a:bodyPr anchor="t" rtlCol="false" tIns="0" lIns="0" bIns="0" rIns="0">
            <a:spAutoFit/>
          </a:bodyPr>
          <a:lstStyle/>
          <a:p>
            <a:pPr algn="ctr">
              <a:lnSpc>
                <a:spcPts val="4317"/>
              </a:lnSpc>
            </a:pPr>
            <a:r>
              <a:rPr lang="en-US" sz="4073" spc="407">
                <a:solidFill>
                  <a:srgbClr val="FFFFFF"/>
                </a:solidFill>
                <a:latin typeface="League Gothic"/>
              </a:rPr>
              <a:t>2</a:t>
            </a:r>
          </a:p>
        </p:txBody>
      </p:sp>
      <p:sp>
        <p:nvSpPr>
          <p:cNvPr name="TextBox 7" id="7"/>
          <p:cNvSpPr txBox="true"/>
          <p:nvPr/>
        </p:nvSpPr>
        <p:spPr>
          <a:xfrm rot="0">
            <a:off x="2601883" y="6324074"/>
            <a:ext cx="2277372" cy="326639"/>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Attempts</a:t>
            </a:r>
          </a:p>
        </p:txBody>
      </p:sp>
      <p:sp>
        <p:nvSpPr>
          <p:cNvPr name="TextBox 8" id="8"/>
          <p:cNvSpPr txBox="true"/>
          <p:nvPr/>
        </p:nvSpPr>
        <p:spPr>
          <a:xfrm rot="60000">
            <a:off x="4873971" y="5707277"/>
            <a:ext cx="2277372" cy="567033"/>
          </a:xfrm>
          <a:prstGeom prst="rect">
            <a:avLst/>
          </a:prstGeom>
        </p:spPr>
        <p:txBody>
          <a:bodyPr anchor="t" rtlCol="false" tIns="0" lIns="0" bIns="0" rIns="0">
            <a:spAutoFit/>
          </a:bodyPr>
          <a:lstStyle/>
          <a:p>
            <a:pPr algn="ctr">
              <a:lnSpc>
                <a:spcPts val="4317"/>
              </a:lnSpc>
            </a:pPr>
            <a:r>
              <a:rPr lang="en-US" sz="4073" spc="407">
                <a:solidFill>
                  <a:srgbClr val="FFFFFF"/>
                </a:solidFill>
                <a:latin typeface="League Gothic"/>
              </a:rPr>
              <a:t>100</a:t>
            </a:r>
          </a:p>
        </p:txBody>
      </p:sp>
      <p:sp>
        <p:nvSpPr>
          <p:cNvPr name="TextBox 9" id="9"/>
          <p:cNvSpPr txBox="true"/>
          <p:nvPr/>
        </p:nvSpPr>
        <p:spPr>
          <a:xfrm rot="0">
            <a:off x="4884403" y="6297639"/>
            <a:ext cx="2277372" cy="664028"/>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 of Decision Trees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C4748"/>
        </a:solidFill>
      </p:bgPr>
    </p:bg>
    <p:spTree>
      <p:nvGrpSpPr>
        <p:cNvPr id="1" name=""/>
        <p:cNvGrpSpPr/>
        <p:nvPr/>
      </p:nvGrpSpPr>
      <p:grpSpPr>
        <a:xfrm>
          <a:off x="0" y="0"/>
          <a:ext cx="0" cy="0"/>
          <a:chOff x="0" y="0"/>
          <a:chExt cx="0" cy="0"/>
        </a:xfrm>
      </p:grpSpPr>
      <p:grpSp>
        <p:nvGrpSpPr>
          <p:cNvPr name="Group 2" id="2"/>
          <p:cNvGrpSpPr/>
          <p:nvPr/>
        </p:nvGrpSpPr>
        <p:grpSpPr>
          <a:xfrm rot="0">
            <a:off x="0" y="0"/>
            <a:ext cx="9791208" cy="5468282"/>
            <a:chOff x="0" y="0"/>
            <a:chExt cx="13054945" cy="7291042"/>
          </a:xfrm>
        </p:grpSpPr>
        <p:pic>
          <p:nvPicPr>
            <p:cNvPr name="Picture 3" id="3"/>
            <p:cNvPicPr>
              <a:picLocks noChangeAspect="true"/>
            </p:cNvPicPr>
            <p:nvPr/>
          </p:nvPicPr>
          <p:blipFill>
            <a:blip r:embed="rId2">
              <a:alphaModFix amt="65999"/>
            </a:blip>
            <a:srcRect l="0" t="17905" r="0" b="17905"/>
            <a:stretch>
              <a:fillRect/>
            </a:stretch>
          </p:blipFill>
          <p:spPr>
            <a:xfrm flipH="false" flipV="false">
              <a:off x="0" y="0"/>
              <a:ext cx="13054945" cy="7291042"/>
            </a:xfrm>
            <a:prstGeom prst="rect">
              <a:avLst/>
            </a:prstGeom>
          </p:spPr>
        </p:pic>
      </p:grpSp>
      <p:sp>
        <p:nvSpPr>
          <p:cNvPr name="TextBox 4" id="4"/>
          <p:cNvSpPr txBox="true"/>
          <p:nvPr/>
        </p:nvSpPr>
        <p:spPr>
          <a:xfrm rot="0">
            <a:off x="2183991" y="1758876"/>
            <a:ext cx="5754468" cy="17367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.11</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CatBooster</a:t>
            </a:r>
          </a:p>
        </p:txBody>
      </p:sp>
      <p:sp>
        <p:nvSpPr>
          <p:cNvPr name="TextBox 6" id="6"/>
          <p:cNvSpPr txBox="true"/>
          <p:nvPr/>
        </p:nvSpPr>
        <p:spPr>
          <a:xfrm rot="0">
            <a:off x="2615246" y="5855841"/>
            <a:ext cx="2277372" cy="567033"/>
          </a:xfrm>
          <a:prstGeom prst="rect">
            <a:avLst/>
          </a:prstGeom>
        </p:spPr>
        <p:txBody>
          <a:bodyPr anchor="t" rtlCol="false" tIns="0" lIns="0" bIns="0" rIns="0">
            <a:spAutoFit/>
          </a:bodyPr>
          <a:lstStyle/>
          <a:p>
            <a:pPr algn="ctr">
              <a:lnSpc>
                <a:spcPts val="4317"/>
              </a:lnSpc>
            </a:pPr>
            <a:r>
              <a:rPr lang="en-US" sz="4073" spc="407">
                <a:solidFill>
                  <a:srgbClr val="FFFFFF"/>
                </a:solidFill>
                <a:latin typeface="League Gothic"/>
              </a:rPr>
              <a:t>1</a:t>
            </a:r>
          </a:p>
        </p:txBody>
      </p:sp>
      <p:sp>
        <p:nvSpPr>
          <p:cNvPr name="TextBox 7" id="7"/>
          <p:cNvSpPr txBox="true"/>
          <p:nvPr/>
        </p:nvSpPr>
        <p:spPr>
          <a:xfrm rot="60000">
            <a:off x="4888158" y="5855837"/>
            <a:ext cx="2277372" cy="567033"/>
          </a:xfrm>
          <a:prstGeom prst="rect">
            <a:avLst/>
          </a:prstGeom>
        </p:spPr>
        <p:txBody>
          <a:bodyPr anchor="t" rtlCol="false" tIns="0" lIns="0" bIns="0" rIns="0">
            <a:spAutoFit/>
          </a:bodyPr>
          <a:lstStyle/>
          <a:p>
            <a:pPr algn="ctr">
              <a:lnSpc>
                <a:spcPts val="4317"/>
              </a:lnSpc>
            </a:pPr>
            <a:r>
              <a:rPr lang="en-US" sz="4073" spc="407">
                <a:solidFill>
                  <a:srgbClr val="FFFFFF"/>
                </a:solidFill>
                <a:latin typeface="League Gothic"/>
              </a:rPr>
              <a:t>1000</a:t>
            </a:r>
          </a:p>
        </p:txBody>
      </p:sp>
      <p:sp>
        <p:nvSpPr>
          <p:cNvPr name="TextBox 8" id="8"/>
          <p:cNvSpPr txBox="true"/>
          <p:nvPr/>
        </p:nvSpPr>
        <p:spPr>
          <a:xfrm rot="0">
            <a:off x="2625304" y="6446199"/>
            <a:ext cx="2277372" cy="326639"/>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Attempt</a:t>
            </a:r>
          </a:p>
        </p:txBody>
      </p:sp>
      <p:sp>
        <p:nvSpPr>
          <p:cNvPr name="TextBox 9" id="9"/>
          <p:cNvSpPr txBox="true"/>
          <p:nvPr/>
        </p:nvSpPr>
        <p:spPr>
          <a:xfrm rot="0">
            <a:off x="4898590" y="6446199"/>
            <a:ext cx="2277372" cy="326639"/>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 of iterations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CCC28"/>
        </a:solidFill>
      </p:bgPr>
    </p:bg>
    <p:spTree>
      <p:nvGrpSpPr>
        <p:cNvPr id="1" name=""/>
        <p:cNvGrpSpPr/>
        <p:nvPr/>
      </p:nvGrpSpPr>
      <p:grpSpPr>
        <a:xfrm>
          <a:off x="0" y="0"/>
          <a:ext cx="0" cy="0"/>
          <a:chOff x="0" y="0"/>
          <a:chExt cx="0" cy="0"/>
        </a:xfrm>
      </p:grpSpPr>
      <p:grpSp>
        <p:nvGrpSpPr>
          <p:cNvPr name="Group 2" id="2"/>
          <p:cNvGrpSpPr/>
          <p:nvPr/>
        </p:nvGrpSpPr>
        <p:grpSpPr>
          <a:xfrm rot="0">
            <a:off x="0" y="0"/>
            <a:ext cx="9791208" cy="5468282"/>
            <a:chOff x="0" y="0"/>
            <a:chExt cx="13054945" cy="7291042"/>
          </a:xfrm>
        </p:grpSpPr>
        <p:pic>
          <p:nvPicPr>
            <p:cNvPr name="Picture 3" id="3"/>
            <p:cNvPicPr>
              <a:picLocks noChangeAspect="true"/>
            </p:cNvPicPr>
            <p:nvPr/>
          </p:nvPicPr>
          <p:blipFill>
            <a:blip r:embed="rId2">
              <a:alphaModFix amt="65999"/>
            </a:blip>
            <a:srcRect l="0" t="388" r="0" b="388"/>
            <a:stretch>
              <a:fillRect/>
            </a:stretch>
          </p:blipFill>
          <p:spPr>
            <a:xfrm flipH="false" flipV="false">
              <a:off x="0" y="0"/>
              <a:ext cx="13054945" cy="7291042"/>
            </a:xfrm>
            <a:prstGeom prst="rect">
              <a:avLst/>
            </a:prstGeom>
          </p:spPr>
        </p:pic>
      </p:grpSp>
      <p:sp>
        <p:nvSpPr>
          <p:cNvPr name="TextBox 4" id="4"/>
          <p:cNvSpPr txBox="true"/>
          <p:nvPr/>
        </p:nvSpPr>
        <p:spPr>
          <a:xfrm rot="0">
            <a:off x="2183991" y="1758876"/>
            <a:ext cx="5754468" cy="1736725"/>
          </a:xfrm>
          <a:prstGeom prst="rect">
            <a:avLst/>
          </a:prstGeom>
        </p:spPr>
        <p:txBody>
          <a:bodyPr anchor="t" rtlCol="false" tIns="0" lIns="0" bIns="0" rIns="0">
            <a:spAutoFit/>
          </a:bodyPr>
          <a:lstStyle/>
          <a:p>
            <a:pPr algn="ctr">
              <a:lnSpc>
                <a:spcPts val="13250"/>
              </a:lnSpc>
            </a:pPr>
            <a:r>
              <a:rPr lang="en-US" sz="12500" spc="1250">
                <a:solidFill>
                  <a:srgbClr val="513D17"/>
                </a:solidFill>
                <a:latin typeface="League Gothic"/>
              </a:rPr>
              <a:t>R2 = 0.11</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000000"/>
                </a:solidFill>
                <a:latin typeface="Montserrat Light"/>
              </a:rPr>
              <a:t>LightGBM</a:t>
            </a:r>
          </a:p>
        </p:txBody>
      </p:sp>
      <p:sp>
        <p:nvSpPr>
          <p:cNvPr name="TextBox 6" id="6"/>
          <p:cNvSpPr txBox="true"/>
          <p:nvPr/>
        </p:nvSpPr>
        <p:spPr>
          <a:xfrm rot="0">
            <a:off x="1453822" y="5758141"/>
            <a:ext cx="2277372" cy="567033"/>
          </a:xfrm>
          <a:prstGeom prst="rect">
            <a:avLst/>
          </a:prstGeom>
        </p:spPr>
        <p:txBody>
          <a:bodyPr anchor="t" rtlCol="false" tIns="0" lIns="0" bIns="0" rIns="0">
            <a:spAutoFit/>
          </a:bodyPr>
          <a:lstStyle/>
          <a:p>
            <a:pPr algn="ctr">
              <a:lnSpc>
                <a:spcPts val="4317"/>
              </a:lnSpc>
            </a:pPr>
            <a:r>
              <a:rPr lang="en-US" sz="4073" spc="407">
                <a:solidFill>
                  <a:srgbClr val="513D17"/>
                </a:solidFill>
                <a:latin typeface="League Gothic"/>
              </a:rPr>
              <a:t>1</a:t>
            </a:r>
          </a:p>
        </p:txBody>
      </p:sp>
      <p:sp>
        <p:nvSpPr>
          <p:cNvPr name="TextBox 7" id="7"/>
          <p:cNvSpPr txBox="true"/>
          <p:nvPr/>
        </p:nvSpPr>
        <p:spPr>
          <a:xfrm rot="60000">
            <a:off x="3726735" y="5758137"/>
            <a:ext cx="2277372" cy="567033"/>
          </a:xfrm>
          <a:prstGeom prst="rect">
            <a:avLst/>
          </a:prstGeom>
        </p:spPr>
        <p:txBody>
          <a:bodyPr anchor="t" rtlCol="false" tIns="0" lIns="0" bIns="0" rIns="0">
            <a:spAutoFit/>
          </a:bodyPr>
          <a:lstStyle/>
          <a:p>
            <a:pPr algn="ctr">
              <a:lnSpc>
                <a:spcPts val="4317"/>
              </a:lnSpc>
            </a:pPr>
            <a:r>
              <a:rPr lang="en-US" sz="4073" spc="407">
                <a:solidFill>
                  <a:srgbClr val="513D17"/>
                </a:solidFill>
                <a:latin typeface="League Gothic"/>
              </a:rPr>
              <a:t>1000</a:t>
            </a:r>
          </a:p>
        </p:txBody>
      </p:sp>
      <p:sp>
        <p:nvSpPr>
          <p:cNvPr name="TextBox 8" id="8"/>
          <p:cNvSpPr txBox="true"/>
          <p:nvPr/>
        </p:nvSpPr>
        <p:spPr>
          <a:xfrm rot="0">
            <a:off x="1463881" y="6348499"/>
            <a:ext cx="2277372" cy="326639"/>
          </a:xfrm>
          <a:prstGeom prst="rect">
            <a:avLst/>
          </a:prstGeom>
        </p:spPr>
        <p:txBody>
          <a:bodyPr anchor="t" rtlCol="false" tIns="0" lIns="0" bIns="0" rIns="0">
            <a:spAutoFit/>
          </a:bodyPr>
          <a:lstStyle/>
          <a:p>
            <a:pPr algn="ctr">
              <a:lnSpc>
                <a:spcPts val="2673"/>
              </a:lnSpc>
            </a:pPr>
            <a:r>
              <a:rPr lang="en-US" sz="1782" spc="196">
                <a:solidFill>
                  <a:srgbClr val="513D17"/>
                </a:solidFill>
                <a:latin typeface="Montserrat Light"/>
              </a:rPr>
              <a:t>Attempt</a:t>
            </a:r>
          </a:p>
        </p:txBody>
      </p:sp>
      <p:sp>
        <p:nvSpPr>
          <p:cNvPr name="TextBox 9" id="9"/>
          <p:cNvSpPr txBox="true"/>
          <p:nvPr/>
        </p:nvSpPr>
        <p:spPr>
          <a:xfrm rot="0">
            <a:off x="3737167" y="6348499"/>
            <a:ext cx="2277372" cy="326639"/>
          </a:xfrm>
          <a:prstGeom prst="rect">
            <a:avLst/>
          </a:prstGeom>
        </p:spPr>
        <p:txBody>
          <a:bodyPr anchor="t" rtlCol="false" tIns="0" lIns="0" bIns="0" rIns="0">
            <a:spAutoFit/>
          </a:bodyPr>
          <a:lstStyle/>
          <a:p>
            <a:pPr algn="ctr">
              <a:lnSpc>
                <a:spcPts val="2673"/>
              </a:lnSpc>
            </a:pPr>
            <a:r>
              <a:rPr lang="en-US" sz="1782" spc="196">
                <a:solidFill>
                  <a:srgbClr val="513D17"/>
                </a:solidFill>
                <a:latin typeface="Montserrat Light"/>
              </a:rPr>
              <a:t># of iterations</a:t>
            </a:r>
          </a:p>
        </p:txBody>
      </p:sp>
      <p:sp>
        <p:nvSpPr>
          <p:cNvPr name="TextBox 10" id="10"/>
          <p:cNvSpPr txBox="true"/>
          <p:nvPr/>
        </p:nvSpPr>
        <p:spPr>
          <a:xfrm rot="0">
            <a:off x="6339451" y="5679930"/>
            <a:ext cx="2570473" cy="691187"/>
          </a:xfrm>
          <a:prstGeom prst="rect">
            <a:avLst/>
          </a:prstGeom>
        </p:spPr>
        <p:txBody>
          <a:bodyPr anchor="t" rtlCol="false" tIns="0" lIns="0" bIns="0" rIns="0">
            <a:spAutoFit/>
          </a:bodyPr>
          <a:lstStyle/>
          <a:p>
            <a:pPr algn="ctr">
              <a:lnSpc>
                <a:spcPts val="2681"/>
              </a:lnSpc>
            </a:pPr>
            <a:r>
              <a:rPr lang="en-US" sz="2530" spc="253">
                <a:solidFill>
                  <a:srgbClr val="513D17"/>
                </a:solidFill>
                <a:latin typeface="League Gothic"/>
              </a:rPr>
              <a:t>GRADIENT BOOSTING DECISION TREE</a:t>
            </a:r>
          </a:p>
        </p:txBody>
      </p:sp>
      <p:sp>
        <p:nvSpPr>
          <p:cNvPr name="TextBox 11" id="11"/>
          <p:cNvSpPr txBox="true"/>
          <p:nvPr/>
        </p:nvSpPr>
        <p:spPr>
          <a:xfrm rot="0">
            <a:off x="6344277" y="6374616"/>
            <a:ext cx="2565647" cy="664028"/>
          </a:xfrm>
          <a:prstGeom prst="rect">
            <a:avLst/>
          </a:prstGeom>
        </p:spPr>
        <p:txBody>
          <a:bodyPr anchor="t" rtlCol="false" tIns="0" lIns="0" bIns="0" rIns="0">
            <a:spAutoFit/>
          </a:bodyPr>
          <a:lstStyle/>
          <a:p>
            <a:pPr algn="ctr">
              <a:lnSpc>
                <a:spcPts val="2673"/>
              </a:lnSpc>
            </a:pPr>
            <a:r>
              <a:rPr lang="en-US" sz="1782" spc="196">
                <a:solidFill>
                  <a:srgbClr val="513D17"/>
                </a:solidFill>
                <a:latin typeface="Montserrat Light"/>
              </a:rPr>
              <a:t>Optimizing Technique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617382"/>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2">
              <a:alphaModFix amt="52000"/>
            </a:blip>
            <a:srcRect l="0" t="160" r="0" b="160"/>
            <a:stretch>
              <a:fillRect/>
            </a:stretch>
          </p:blipFill>
          <p:spPr>
            <a:xfrm flipH="false" flipV="false">
              <a:off x="0" y="0"/>
              <a:ext cx="13054945" cy="7140961"/>
            </a:xfrm>
            <a:prstGeom prst="rect">
              <a:avLst/>
            </a:prstGeom>
          </p:spPr>
        </p:pic>
      </p:grpSp>
      <p:sp>
        <p:nvSpPr>
          <p:cNvPr name="TextBox 4" id="4"/>
          <p:cNvSpPr txBox="true"/>
          <p:nvPr/>
        </p:nvSpPr>
        <p:spPr>
          <a:xfrm rot="0">
            <a:off x="265389" y="1727613"/>
            <a:ext cx="9222822" cy="1561217"/>
          </a:xfrm>
          <a:prstGeom prst="rect">
            <a:avLst/>
          </a:prstGeom>
        </p:spPr>
        <p:txBody>
          <a:bodyPr anchor="t" rtlCol="false" tIns="0" lIns="0" bIns="0" rIns="0">
            <a:spAutoFit/>
          </a:bodyPr>
          <a:lstStyle/>
          <a:p>
            <a:pPr algn="ctr">
              <a:lnSpc>
                <a:spcPts val="11872"/>
              </a:lnSpc>
            </a:pPr>
            <a:r>
              <a:rPr lang="en-US" sz="11200" spc="1120">
                <a:solidFill>
                  <a:srgbClr val="FFFFFF"/>
                </a:solidFill>
                <a:latin typeface="League Gothic"/>
              </a:rPr>
              <a:t>ACCURACY =0.0% </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Keras Sequential Model</a:t>
            </a:r>
          </a:p>
        </p:txBody>
      </p:sp>
      <p:sp>
        <p:nvSpPr>
          <p:cNvPr name="TextBox 6" id="6"/>
          <p:cNvSpPr txBox="true"/>
          <p:nvPr/>
        </p:nvSpPr>
        <p:spPr>
          <a:xfrm rot="0">
            <a:off x="1875852" y="5761744"/>
            <a:ext cx="2277372" cy="567033"/>
          </a:xfrm>
          <a:prstGeom prst="rect">
            <a:avLst/>
          </a:prstGeom>
        </p:spPr>
        <p:txBody>
          <a:bodyPr anchor="t" rtlCol="false" tIns="0" lIns="0" bIns="0" rIns="0">
            <a:spAutoFit/>
          </a:bodyPr>
          <a:lstStyle/>
          <a:p>
            <a:pPr algn="ctr">
              <a:lnSpc>
                <a:spcPts val="4317"/>
              </a:lnSpc>
            </a:pPr>
            <a:r>
              <a:rPr lang="en-US" sz="4073" spc="407">
                <a:solidFill>
                  <a:srgbClr val="FFFFFF"/>
                </a:solidFill>
                <a:latin typeface="League Gothic"/>
              </a:rPr>
              <a:t>3</a:t>
            </a:r>
          </a:p>
        </p:txBody>
      </p:sp>
      <p:sp>
        <p:nvSpPr>
          <p:cNvPr name="TextBox 7" id="7"/>
          <p:cNvSpPr txBox="true"/>
          <p:nvPr/>
        </p:nvSpPr>
        <p:spPr>
          <a:xfrm rot="0">
            <a:off x="4286428" y="5623466"/>
            <a:ext cx="4112921" cy="691187"/>
          </a:xfrm>
          <a:prstGeom prst="rect">
            <a:avLst/>
          </a:prstGeom>
        </p:spPr>
        <p:txBody>
          <a:bodyPr anchor="t" rtlCol="false" tIns="0" lIns="0" bIns="0" rIns="0">
            <a:spAutoFit/>
          </a:bodyPr>
          <a:lstStyle/>
          <a:p>
            <a:pPr algn="ctr">
              <a:lnSpc>
                <a:spcPts val="2681"/>
              </a:lnSpc>
            </a:pPr>
            <a:r>
              <a:rPr lang="en-US" sz="2530" spc="253">
                <a:solidFill>
                  <a:srgbClr val="FFFFFF"/>
                </a:solidFill>
                <a:latin typeface="League Gothic"/>
              </a:rPr>
              <a:t>HYPERPARAMETERS</a:t>
            </a:r>
          </a:p>
          <a:p>
            <a:pPr algn="ctr">
              <a:lnSpc>
                <a:spcPts val="2681"/>
              </a:lnSpc>
            </a:pPr>
            <a:r>
              <a:rPr lang="en-US" sz="2530" spc="253">
                <a:solidFill>
                  <a:srgbClr val="FFFFFF"/>
                </a:solidFill>
                <a:latin typeface="League Gothic"/>
              </a:rPr>
              <a:t>/ ADAPTIVE MOMENT ESTIMATION</a:t>
            </a:r>
          </a:p>
        </p:txBody>
      </p:sp>
      <p:sp>
        <p:nvSpPr>
          <p:cNvPr name="TextBox 8" id="8"/>
          <p:cNvSpPr txBox="true"/>
          <p:nvPr/>
        </p:nvSpPr>
        <p:spPr>
          <a:xfrm rot="0">
            <a:off x="1885910" y="6352102"/>
            <a:ext cx="2277372" cy="326639"/>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Attempts</a:t>
            </a:r>
          </a:p>
        </p:txBody>
      </p:sp>
      <p:sp>
        <p:nvSpPr>
          <p:cNvPr name="TextBox 9" id="9"/>
          <p:cNvSpPr txBox="true"/>
          <p:nvPr/>
        </p:nvSpPr>
        <p:spPr>
          <a:xfrm rot="0">
            <a:off x="4645417" y="6318152"/>
            <a:ext cx="2277372" cy="664028"/>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Optimizing Technique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617382"/>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2">
              <a:alphaModFix amt="52000"/>
            </a:blip>
            <a:srcRect l="0" t="13533" r="0" b="13533"/>
            <a:stretch>
              <a:fillRect/>
            </a:stretch>
          </p:blipFill>
          <p:spPr>
            <a:xfrm flipH="false" flipV="false">
              <a:off x="0" y="0"/>
              <a:ext cx="13054945" cy="7140961"/>
            </a:xfrm>
            <a:prstGeom prst="rect">
              <a:avLst/>
            </a:prstGeom>
          </p:spPr>
        </p:pic>
      </p:grpSp>
      <p:sp>
        <p:nvSpPr>
          <p:cNvPr name="TextBox 4" id="4"/>
          <p:cNvSpPr txBox="true"/>
          <p:nvPr/>
        </p:nvSpPr>
        <p:spPr>
          <a:xfrm rot="0">
            <a:off x="2012875" y="1758876"/>
            <a:ext cx="5461508" cy="17367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=.75 </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Linear Regression Model</a:t>
            </a:r>
          </a:p>
        </p:txBody>
      </p:sp>
      <p:sp>
        <p:nvSpPr>
          <p:cNvPr name="TextBox 6" id="6"/>
          <p:cNvSpPr txBox="true"/>
          <p:nvPr/>
        </p:nvSpPr>
        <p:spPr>
          <a:xfrm rot="0">
            <a:off x="971764" y="5996891"/>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1</a:t>
            </a:r>
          </a:p>
        </p:txBody>
      </p:sp>
      <p:sp>
        <p:nvSpPr>
          <p:cNvPr name="TextBox 7" id="7"/>
          <p:cNvSpPr txBox="true"/>
          <p:nvPr/>
        </p:nvSpPr>
        <p:spPr>
          <a:xfrm rot="60000">
            <a:off x="4597530" y="6012560"/>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0.05</a:t>
            </a:r>
          </a:p>
        </p:txBody>
      </p:sp>
      <p:sp>
        <p:nvSpPr>
          <p:cNvPr name="TextBox 8" id="8"/>
          <p:cNvSpPr txBox="true"/>
          <p:nvPr/>
        </p:nvSpPr>
        <p:spPr>
          <a:xfrm rot="0">
            <a:off x="6402190" y="6021867"/>
            <a:ext cx="1800225" cy="283210"/>
          </a:xfrm>
          <a:prstGeom prst="rect">
            <a:avLst/>
          </a:prstGeom>
        </p:spPr>
        <p:txBody>
          <a:bodyPr anchor="t" rtlCol="false" tIns="0" lIns="0" bIns="0" rIns="0">
            <a:spAutoFit/>
          </a:bodyPr>
          <a:lstStyle/>
          <a:p>
            <a:pPr algn="ctr">
              <a:lnSpc>
                <a:spcPts val="2120"/>
              </a:lnSpc>
            </a:pPr>
            <a:r>
              <a:rPr lang="en-US" sz="2000" spc="200">
                <a:solidFill>
                  <a:srgbClr val="FFFFFF"/>
                </a:solidFill>
                <a:latin typeface="League Gothic"/>
              </a:rPr>
              <a:t>TARGET BINNING</a:t>
            </a:r>
          </a:p>
        </p:txBody>
      </p:sp>
      <p:sp>
        <p:nvSpPr>
          <p:cNvPr name="TextBox 9" id="9"/>
          <p:cNvSpPr txBox="true"/>
          <p:nvPr/>
        </p:nvSpPr>
        <p:spPr>
          <a:xfrm rot="0">
            <a:off x="979715" y="6460657"/>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Attempts</a:t>
            </a:r>
          </a:p>
        </p:txBody>
      </p:sp>
      <p:sp>
        <p:nvSpPr>
          <p:cNvPr name="TextBox 10" id="10"/>
          <p:cNvSpPr txBox="true"/>
          <p:nvPr/>
        </p:nvSpPr>
        <p:spPr>
          <a:xfrm rot="0">
            <a:off x="4605780" y="6476329"/>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Test Size </a:t>
            </a:r>
          </a:p>
        </p:txBody>
      </p:sp>
      <p:sp>
        <p:nvSpPr>
          <p:cNvPr name="TextBox 11" id="11"/>
          <p:cNvSpPr txBox="true"/>
          <p:nvPr/>
        </p:nvSpPr>
        <p:spPr>
          <a:xfrm rot="0">
            <a:off x="6402190" y="6321067"/>
            <a:ext cx="1800225" cy="5273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Optimizing Technique</a:t>
            </a:r>
          </a:p>
        </p:txBody>
      </p:sp>
      <p:sp>
        <p:nvSpPr>
          <p:cNvPr name="TextBox 12" id="12"/>
          <p:cNvSpPr txBox="true"/>
          <p:nvPr/>
        </p:nvSpPr>
        <p:spPr>
          <a:xfrm rot="60000">
            <a:off x="2775759" y="6012560"/>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42</a:t>
            </a:r>
          </a:p>
        </p:txBody>
      </p:sp>
      <p:sp>
        <p:nvSpPr>
          <p:cNvPr name="TextBox 13" id="13"/>
          <p:cNvSpPr txBox="true"/>
          <p:nvPr/>
        </p:nvSpPr>
        <p:spPr>
          <a:xfrm rot="0">
            <a:off x="2784009" y="6476329"/>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Random State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405296"/>
            <a:ext cx="9791208" cy="3113139"/>
            <a:chOff x="0" y="0"/>
            <a:chExt cx="13054945" cy="4150852"/>
          </a:xfrm>
        </p:grpSpPr>
        <p:pic>
          <p:nvPicPr>
            <p:cNvPr name="Picture 3" id="3"/>
            <p:cNvPicPr>
              <a:picLocks noChangeAspect="true"/>
            </p:cNvPicPr>
            <p:nvPr/>
          </p:nvPicPr>
          <p:blipFill>
            <a:blip r:embed="rId2"/>
            <a:srcRect l="0" t="35476" r="0" b="22130"/>
            <a:stretch>
              <a:fillRect/>
            </a:stretch>
          </p:blipFill>
          <p:spPr>
            <a:xfrm flipH="false" flipV="false">
              <a:off x="0" y="0"/>
              <a:ext cx="13054945" cy="4150852"/>
            </a:xfrm>
            <a:prstGeom prst="rect">
              <a:avLst/>
            </a:prstGeom>
          </p:spPr>
        </p:pic>
      </p:grpSp>
      <p:grpSp>
        <p:nvGrpSpPr>
          <p:cNvPr name="Group 4" id="4"/>
          <p:cNvGrpSpPr/>
          <p:nvPr/>
        </p:nvGrpSpPr>
        <p:grpSpPr>
          <a:xfrm rot="0">
            <a:off x="516783" y="2258672"/>
            <a:ext cx="8720033" cy="3015761"/>
            <a:chOff x="0" y="0"/>
            <a:chExt cx="11626711" cy="4021015"/>
          </a:xfrm>
        </p:grpSpPr>
        <p:sp>
          <p:nvSpPr>
            <p:cNvPr name="TextBox 5" id="5"/>
            <p:cNvSpPr txBox="true"/>
            <p:nvPr/>
          </p:nvSpPr>
          <p:spPr>
            <a:xfrm rot="0">
              <a:off x="310666" y="57150"/>
              <a:ext cx="10991919" cy="920953"/>
            </a:xfrm>
            <a:prstGeom prst="rect">
              <a:avLst/>
            </a:prstGeom>
          </p:spPr>
          <p:txBody>
            <a:bodyPr anchor="t" rtlCol="false" tIns="0" lIns="0" bIns="0" rIns="0">
              <a:spAutoFit/>
            </a:bodyPr>
            <a:lstStyle/>
            <a:p>
              <a:pPr algn="ctr">
                <a:lnSpc>
                  <a:spcPts val="5119"/>
                </a:lnSpc>
              </a:pPr>
              <a:r>
                <a:rPr lang="en-US" sz="4830" spc="482">
                  <a:solidFill>
                    <a:srgbClr val="464E37"/>
                  </a:solidFill>
                  <a:latin typeface="League Gothic"/>
                </a:rPr>
                <a:t>DEMOGRAPHICS </a:t>
              </a:r>
            </a:p>
          </p:txBody>
        </p:sp>
        <p:sp>
          <p:nvSpPr>
            <p:cNvPr name="TextBox 6" id="6"/>
            <p:cNvSpPr txBox="true"/>
            <p:nvPr/>
          </p:nvSpPr>
          <p:spPr>
            <a:xfrm rot="0">
              <a:off x="0" y="1653323"/>
              <a:ext cx="11626711" cy="2367693"/>
            </a:xfrm>
            <a:prstGeom prst="rect">
              <a:avLst/>
            </a:prstGeom>
          </p:spPr>
          <p:txBody>
            <a:bodyPr anchor="t" rtlCol="false" tIns="0" lIns="0" bIns="0" rIns="0">
              <a:spAutoFit/>
            </a:bodyPr>
            <a:lstStyle/>
            <a:p>
              <a:pPr>
                <a:lnSpc>
                  <a:spcPts val="3000"/>
                </a:lnSpc>
              </a:pPr>
              <a:r>
                <a:rPr lang="en-US" sz="2000" spc="220">
                  <a:solidFill>
                    <a:srgbClr val="617382"/>
                  </a:solidFill>
                  <a:latin typeface="Montserrat Light"/>
                </a:rPr>
                <a:t>Target: Total BTU </a:t>
              </a:r>
            </a:p>
            <a:p>
              <a:pPr>
                <a:lnSpc>
                  <a:spcPts val="3000"/>
                </a:lnSpc>
              </a:pPr>
              <a:r>
                <a:rPr lang="en-US" sz="2000" spc="220">
                  <a:solidFill>
                    <a:srgbClr val="617382"/>
                  </a:solidFill>
                  <a:latin typeface="Montserrat Light"/>
                </a:rPr>
                <a:t>Features: hhsex, hhage, employhh, education, sdescent, householder_race, nhsldmem, numchild, moneypy</a:t>
              </a:r>
            </a:p>
            <a:p>
              <a:pPr>
                <a:lnSpc>
                  <a:spcPts val="3000"/>
                </a:lnSpc>
              </a:pPr>
              <a:r>
                <a:rPr lang="en-US" sz="2000" spc="220">
                  <a:solidFill>
                    <a:srgbClr val="617382"/>
                  </a:solidFill>
                  <a:latin typeface="Montserrat Light"/>
                </a:rPr>
                <a:t>Models: Linear Regression and Keras Sequential</a:t>
              </a:r>
            </a:p>
            <a:p>
              <a:pPr>
                <a:lnSpc>
                  <a:spcPts val="2113"/>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617382"/>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2">
              <a:alphaModFix amt="52000"/>
            </a:blip>
            <a:srcRect l="0" t="160" r="0" b="160"/>
            <a:stretch>
              <a:fillRect/>
            </a:stretch>
          </p:blipFill>
          <p:spPr>
            <a:xfrm flipH="false" flipV="false">
              <a:off x="0" y="0"/>
              <a:ext cx="13054945" cy="7140961"/>
            </a:xfrm>
            <a:prstGeom prst="rect">
              <a:avLst/>
            </a:prstGeom>
          </p:spPr>
        </p:pic>
      </p:grpSp>
      <p:sp>
        <p:nvSpPr>
          <p:cNvPr name="TextBox 4" id="4"/>
          <p:cNvSpPr txBox="true"/>
          <p:nvPr/>
        </p:nvSpPr>
        <p:spPr>
          <a:xfrm rot="0">
            <a:off x="2183991" y="1758876"/>
            <a:ext cx="5598531" cy="34131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N/A </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Keras Sequential Model</a:t>
            </a:r>
          </a:p>
        </p:txBody>
      </p:sp>
      <p:sp>
        <p:nvSpPr>
          <p:cNvPr name="TextBox 6" id="6"/>
          <p:cNvSpPr txBox="true"/>
          <p:nvPr/>
        </p:nvSpPr>
        <p:spPr>
          <a:xfrm rot="0">
            <a:off x="3066632" y="6039086"/>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1</a:t>
            </a:r>
          </a:p>
        </p:txBody>
      </p:sp>
      <p:sp>
        <p:nvSpPr>
          <p:cNvPr name="TextBox 7" id="7"/>
          <p:cNvSpPr txBox="true"/>
          <p:nvPr/>
        </p:nvSpPr>
        <p:spPr>
          <a:xfrm rot="0">
            <a:off x="3074583" y="6502852"/>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Attempts</a:t>
            </a:r>
          </a:p>
        </p:txBody>
      </p:sp>
      <p:sp>
        <p:nvSpPr>
          <p:cNvPr name="TextBox 8" id="8"/>
          <p:cNvSpPr txBox="true"/>
          <p:nvPr/>
        </p:nvSpPr>
        <p:spPr>
          <a:xfrm rot="60000">
            <a:off x="4870628" y="6054756"/>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78</a:t>
            </a:r>
          </a:p>
        </p:txBody>
      </p:sp>
      <p:sp>
        <p:nvSpPr>
          <p:cNvPr name="TextBox 9" id="9"/>
          <p:cNvSpPr txBox="true"/>
          <p:nvPr/>
        </p:nvSpPr>
        <p:spPr>
          <a:xfrm rot="0">
            <a:off x="4878877" y="6518524"/>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Random State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617382"/>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2">
              <a:alphaModFix amt="52000"/>
            </a:blip>
            <a:srcRect l="0" t="13533" r="0" b="13533"/>
            <a:stretch>
              <a:fillRect/>
            </a:stretch>
          </p:blipFill>
          <p:spPr>
            <a:xfrm flipH="false" flipV="false">
              <a:off x="0" y="0"/>
              <a:ext cx="13054945" cy="7140961"/>
            </a:xfrm>
            <a:prstGeom prst="rect">
              <a:avLst/>
            </a:prstGeom>
          </p:spPr>
        </p:pic>
      </p:grpSp>
      <p:sp>
        <p:nvSpPr>
          <p:cNvPr name="TextBox 4" id="4"/>
          <p:cNvSpPr txBox="true"/>
          <p:nvPr/>
        </p:nvSpPr>
        <p:spPr>
          <a:xfrm rot="0">
            <a:off x="2012875" y="1758876"/>
            <a:ext cx="5769647" cy="34131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0.79 </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Linear Regression Model</a:t>
            </a:r>
          </a:p>
        </p:txBody>
      </p:sp>
      <p:sp>
        <p:nvSpPr>
          <p:cNvPr name="TextBox 6" id="6"/>
          <p:cNvSpPr txBox="true"/>
          <p:nvPr/>
        </p:nvSpPr>
        <p:spPr>
          <a:xfrm rot="0">
            <a:off x="971764" y="5996891"/>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2</a:t>
            </a:r>
          </a:p>
        </p:txBody>
      </p:sp>
      <p:sp>
        <p:nvSpPr>
          <p:cNvPr name="TextBox 7" id="7"/>
          <p:cNvSpPr txBox="true"/>
          <p:nvPr/>
        </p:nvSpPr>
        <p:spPr>
          <a:xfrm rot="60000">
            <a:off x="4597530" y="6012560"/>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0.1</a:t>
            </a:r>
          </a:p>
        </p:txBody>
      </p:sp>
      <p:sp>
        <p:nvSpPr>
          <p:cNvPr name="TextBox 8" id="8"/>
          <p:cNvSpPr txBox="true"/>
          <p:nvPr/>
        </p:nvSpPr>
        <p:spPr>
          <a:xfrm rot="0">
            <a:off x="6402190" y="6021867"/>
            <a:ext cx="1800225" cy="283210"/>
          </a:xfrm>
          <a:prstGeom prst="rect">
            <a:avLst/>
          </a:prstGeom>
        </p:spPr>
        <p:txBody>
          <a:bodyPr anchor="t" rtlCol="false" tIns="0" lIns="0" bIns="0" rIns="0">
            <a:spAutoFit/>
          </a:bodyPr>
          <a:lstStyle/>
          <a:p>
            <a:pPr algn="ctr">
              <a:lnSpc>
                <a:spcPts val="2120"/>
              </a:lnSpc>
            </a:pPr>
            <a:r>
              <a:rPr lang="en-US" sz="2000" spc="200">
                <a:solidFill>
                  <a:srgbClr val="FFFFFF"/>
                </a:solidFill>
                <a:latin typeface="League Gothic"/>
              </a:rPr>
              <a:t>TARGET BINNING</a:t>
            </a:r>
          </a:p>
        </p:txBody>
      </p:sp>
      <p:sp>
        <p:nvSpPr>
          <p:cNvPr name="TextBox 9" id="9"/>
          <p:cNvSpPr txBox="true"/>
          <p:nvPr/>
        </p:nvSpPr>
        <p:spPr>
          <a:xfrm rot="0">
            <a:off x="979715" y="6460657"/>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Attempts</a:t>
            </a:r>
          </a:p>
        </p:txBody>
      </p:sp>
      <p:sp>
        <p:nvSpPr>
          <p:cNvPr name="TextBox 10" id="10"/>
          <p:cNvSpPr txBox="true"/>
          <p:nvPr/>
        </p:nvSpPr>
        <p:spPr>
          <a:xfrm rot="0">
            <a:off x="4605780" y="6476329"/>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Test Size </a:t>
            </a:r>
          </a:p>
        </p:txBody>
      </p:sp>
      <p:sp>
        <p:nvSpPr>
          <p:cNvPr name="TextBox 11" id="11"/>
          <p:cNvSpPr txBox="true"/>
          <p:nvPr/>
        </p:nvSpPr>
        <p:spPr>
          <a:xfrm rot="0">
            <a:off x="6402190" y="6321067"/>
            <a:ext cx="1800225" cy="5273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Optimizing Technique</a:t>
            </a:r>
          </a:p>
        </p:txBody>
      </p:sp>
      <p:sp>
        <p:nvSpPr>
          <p:cNvPr name="TextBox 12" id="12"/>
          <p:cNvSpPr txBox="true"/>
          <p:nvPr/>
        </p:nvSpPr>
        <p:spPr>
          <a:xfrm rot="60000">
            <a:off x="2775759" y="6012560"/>
            <a:ext cx="1800225" cy="447777"/>
          </a:xfrm>
          <a:prstGeom prst="rect">
            <a:avLst/>
          </a:prstGeom>
        </p:spPr>
        <p:txBody>
          <a:bodyPr anchor="t" rtlCol="false" tIns="0" lIns="0" bIns="0" rIns="0">
            <a:spAutoFit/>
          </a:bodyPr>
          <a:lstStyle/>
          <a:p>
            <a:pPr algn="ctr">
              <a:lnSpc>
                <a:spcPts val="3413"/>
              </a:lnSpc>
            </a:pPr>
            <a:r>
              <a:rPr lang="en-US" sz="3219" spc="321">
                <a:solidFill>
                  <a:srgbClr val="FFFFFF"/>
                </a:solidFill>
                <a:latin typeface="League Gothic"/>
              </a:rPr>
              <a:t>45</a:t>
            </a:r>
          </a:p>
        </p:txBody>
      </p:sp>
      <p:sp>
        <p:nvSpPr>
          <p:cNvPr name="TextBox 13" id="13"/>
          <p:cNvSpPr txBox="true"/>
          <p:nvPr/>
        </p:nvSpPr>
        <p:spPr>
          <a:xfrm rot="0">
            <a:off x="2784009" y="6476329"/>
            <a:ext cx="1800225" cy="260652"/>
          </a:xfrm>
          <a:prstGeom prst="rect">
            <a:avLst/>
          </a:prstGeom>
        </p:spPr>
        <p:txBody>
          <a:bodyPr anchor="t" rtlCol="false" tIns="0" lIns="0" bIns="0" rIns="0">
            <a:spAutoFit/>
          </a:bodyPr>
          <a:lstStyle/>
          <a:p>
            <a:pPr algn="ctr">
              <a:lnSpc>
                <a:spcPts val="2113"/>
              </a:lnSpc>
            </a:pPr>
            <a:r>
              <a:rPr lang="en-US" sz="1408" spc="154">
                <a:solidFill>
                  <a:srgbClr val="FFFFFF"/>
                </a:solidFill>
                <a:latin typeface="Montserrat Light"/>
              </a:rPr>
              <a:t>Random State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43284" y="-22737"/>
            <a:ext cx="5225201" cy="7337648"/>
            <a:chOff x="0" y="0"/>
            <a:chExt cx="6966934" cy="9783531"/>
          </a:xfrm>
        </p:grpSpPr>
        <p:pic>
          <p:nvPicPr>
            <p:cNvPr name="Picture 3" id="3"/>
            <p:cNvPicPr>
              <a:picLocks noChangeAspect="true"/>
            </p:cNvPicPr>
            <p:nvPr/>
          </p:nvPicPr>
          <p:blipFill>
            <a:blip r:embed="rId2"/>
            <a:srcRect l="26287" t="0" r="26287" b="0"/>
            <a:stretch>
              <a:fillRect/>
            </a:stretch>
          </p:blipFill>
          <p:spPr>
            <a:xfrm flipH="false" flipV="false">
              <a:off x="0" y="0"/>
              <a:ext cx="6966934" cy="9783531"/>
            </a:xfrm>
            <a:prstGeom prst="rect">
              <a:avLst/>
            </a:prstGeom>
          </p:spPr>
        </p:pic>
      </p:grpSp>
      <p:sp>
        <p:nvSpPr>
          <p:cNvPr name="TextBox 4" id="4"/>
          <p:cNvSpPr txBox="true"/>
          <p:nvPr/>
        </p:nvSpPr>
        <p:spPr>
          <a:xfrm rot="0">
            <a:off x="504266" y="722790"/>
            <a:ext cx="3609975" cy="676427"/>
          </a:xfrm>
          <a:prstGeom prst="rect">
            <a:avLst/>
          </a:prstGeom>
        </p:spPr>
        <p:txBody>
          <a:bodyPr anchor="t" rtlCol="false" tIns="0" lIns="0" bIns="0" rIns="0">
            <a:spAutoFit/>
          </a:bodyPr>
          <a:lstStyle/>
          <a:p>
            <a:pPr algn="ctr">
              <a:lnSpc>
                <a:spcPts val="5119"/>
              </a:lnSpc>
            </a:pPr>
            <a:r>
              <a:rPr lang="en-US" sz="4830" spc="482">
                <a:solidFill>
                  <a:srgbClr val="464E37"/>
                </a:solidFill>
                <a:latin typeface="League Gothic"/>
              </a:rPr>
              <a:t>SUMMARY</a:t>
            </a:r>
          </a:p>
        </p:txBody>
      </p:sp>
      <p:sp>
        <p:nvSpPr>
          <p:cNvPr name="TextBox 5" id="5"/>
          <p:cNvSpPr txBox="true"/>
          <p:nvPr/>
        </p:nvSpPr>
        <p:spPr>
          <a:xfrm rot="0">
            <a:off x="1047191" y="2570012"/>
            <a:ext cx="2524125" cy="2127552"/>
          </a:xfrm>
          <a:prstGeom prst="rect">
            <a:avLst/>
          </a:prstGeom>
        </p:spPr>
        <p:txBody>
          <a:bodyPr anchor="t" rtlCol="false" tIns="0" lIns="0" bIns="0" rIns="0">
            <a:spAutoFit/>
          </a:bodyPr>
          <a:lstStyle/>
          <a:p>
            <a:pPr algn="ctr">
              <a:lnSpc>
                <a:spcPts val="2113"/>
              </a:lnSpc>
            </a:pPr>
            <a:r>
              <a:rPr lang="en-US" sz="1408" spc="154">
                <a:solidFill>
                  <a:srgbClr val="617382"/>
                </a:solidFill>
                <a:latin typeface="Montserrat Light"/>
              </a:rPr>
              <a:t>Binning our target variables proved to be the most effective tool to create effective models.</a:t>
            </a:r>
          </a:p>
          <a:p>
            <a:pPr algn="ctr">
              <a:lnSpc>
                <a:spcPts val="2113"/>
              </a:lnSpc>
            </a:pPr>
          </a:p>
          <a:p>
            <a:pPr algn="ctr">
              <a:lnSpc>
                <a:spcPts val="2113"/>
              </a:lnSpc>
            </a:pPr>
            <a:r>
              <a:rPr lang="en-US" sz="1408" spc="154">
                <a:solidFill>
                  <a:srgbClr val="617382"/>
                </a:solidFill>
                <a:latin typeface="Montserrat Light"/>
              </a:rPr>
              <a:t>This was true across all of our categories.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798" t="-260" r="-6798" b="-260"/>
            </a:stretch>
          </a:blipFill>
        </p:spPr>
      </p:sp>
      <p:grpSp>
        <p:nvGrpSpPr>
          <p:cNvPr name="Group 3" id="3"/>
          <p:cNvGrpSpPr/>
          <p:nvPr/>
        </p:nvGrpSpPr>
        <p:grpSpPr>
          <a:xfrm rot="0">
            <a:off x="-79513" y="5136543"/>
            <a:ext cx="9907329" cy="2289854"/>
            <a:chOff x="0" y="0"/>
            <a:chExt cx="11963977" cy="2765201"/>
          </a:xfrm>
        </p:grpSpPr>
        <p:sp>
          <p:nvSpPr>
            <p:cNvPr name="Freeform 4" id="4"/>
            <p:cNvSpPr/>
            <p:nvPr/>
          </p:nvSpPr>
          <p:spPr>
            <a:xfrm flipH="false" flipV="false" rot="0">
              <a:off x="0" y="0"/>
              <a:ext cx="11963977" cy="2765202"/>
            </a:xfrm>
            <a:custGeom>
              <a:avLst/>
              <a:gdLst/>
              <a:ahLst/>
              <a:cxnLst/>
              <a:rect r="r" b="b" t="t" l="l"/>
              <a:pathLst>
                <a:path h="2765202" w="11963977">
                  <a:moveTo>
                    <a:pt x="0" y="0"/>
                  </a:moveTo>
                  <a:lnTo>
                    <a:pt x="11963977" y="0"/>
                  </a:lnTo>
                  <a:lnTo>
                    <a:pt x="11963977" y="2765202"/>
                  </a:lnTo>
                  <a:lnTo>
                    <a:pt x="0" y="2765202"/>
                  </a:lnTo>
                  <a:close/>
                </a:path>
              </a:pathLst>
            </a:custGeom>
            <a:solidFill>
              <a:srgbClr val="FFFFFF"/>
            </a:solidFill>
          </p:spPr>
        </p:sp>
      </p:grpSp>
      <p:sp>
        <p:nvSpPr>
          <p:cNvPr name="TextBox 5" id="5"/>
          <p:cNvSpPr txBox="true"/>
          <p:nvPr/>
        </p:nvSpPr>
        <p:spPr>
          <a:xfrm rot="0">
            <a:off x="1409433" y="1273021"/>
            <a:ext cx="6934734" cy="828421"/>
          </a:xfrm>
          <a:prstGeom prst="rect">
            <a:avLst/>
          </a:prstGeom>
        </p:spPr>
        <p:txBody>
          <a:bodyPr anchor="t" rtlCol="false" tIns="0" lIns="0" bIns="0" rIns="0">
            <a:spAutoFit/>
          </a:bodyPr>
          <a:lstStyle/>
          <a:p>
            <a:pPr algn="ctr">
              <a:lnSpc>
                <a:spcPts val="6367"/>
              </a:lnSpc>
            </a:pPr>
            <a:r>
              <a:rPr lang="en-US" sz="5634" spc="112">
                <a:solidFill>
                  <a:srgbClr val="464E37"/>
                </a:solidFill>
                <a:latin typeface="League Gothic"/>
              </a:rPr>
              <a:t>THANKS FOR LISTENING</a:t>
            </a:r>
          </a:p>
        </p:txBody>
      </p:sp>
      <p:sp>
        <p:nvSpPr>
          <p:cNvPr name="TextBox 6" id="6"/>
          <p:cNvSpPr txBox="true"/>
          <p:nvPr/>
        </p:nvSpPr>
        <p:spPr>
          <a:xfrm rot="0">
            <a:off x="164988" y="6453255"/>
            <a:ext cx="8857092" cy="665526"/>
          </a:xfrm>
          <a:prstGeom prst="rect">
            <a:avLst/>
          </a:prstGeom>
        </p:spPr>
        <p:txBody>
          <a:bodyPr anchor="t" rtlCol="false" tIns="0" lIns="0" bIns="0" rIns="0">
            <a:spAutoFit/>
          </a:bodyPr>
          <a:lstStyle/>
          <a:p>
            <a:pPr algn="ctr">
              <a:lnSpc>
                <a:spcPts val="2673"/>
              </a:lnSpc>
              <a:spcBef>
                <a:spcPct val="0"/>
              </a:spcBef>
            </a:pPr>
            <a:r>
              <a:rPr lang="en-US" sz="1782" spc="196" u="sng">
                <a:solidFill>
                  <a:srgbClr val="000000"/>
                </a:solidFill>
                <a:latin typeface="Montserrat Light Bold"/>
              </a:rPr>
              <a:t>Group Members:</a:t>
            </a:r>
            <a:r>
              <a:rPr lang="en-US" sz="1782" spc="196">
                <a:solidFill>
                  <a:srgbClr val="000000"/>
                </a:solidFill>
                <a:latin typeface="Montserrat Light"/>
              </a:rPr>
              <a:t> Austin McConnell, Michelle di Sanctis, Joseph Anthony, Keisha Maldonado, Everette Gough and Joanna Lewis</a:t>
            </a:r>
          </a:p>
        </p:txBody>
      </p:sp>
      <p:sp>
        <p:nvSpPr>
          <p:cNvPr name="TextBox 7" id="7"/>
          <p:cNvSpPr txBox="true"/>
          <p:nvPr/>
        </p:nvSpPr>
        <p:spPr>
          <a:xfrm rot="0">
            <a:off x="371969" y="5568264"/>
            <a:ext cx="9131787" cy="665526"/>
          </a:xfrm>
          <a:prstGeom prst="rect">
            <a:avLst/>
          </a:prstGeom>
        </p:spPr>
        <p:txBody>
          <a:bodyPr anchor="t" rtlCol="false" tIns="0" lIns="0" bIns="0" rIns="0">
            <a:spAutoFit/>
          </a:bodyPr>
          <a:lstStyle/>
          <a:p>
            <a:pPr>
              <a:lnSpc>
                <a:spcPts val="2673"/>
              </a:lnSpc>
              <a:spcBef>
                <a:spcPct val="0"/>
              </a:spcBef>
            </a:pPr>
            <a:r>
              <a:rPr lang="en-US" sz="1782" spc="196" u="sng">
                <a:solidFill>
                  <a:srgbClr val="000000"/>
                </a:solidFill>
                <a:latin typeface="Montserrat Light Bold"/>
              </a:rPr>
              <a:t>Data Source: </a:t>
            </a:r>
            <a:r>
              <a:rPr lang="en-US" sz="1782" spc="196">
                <a:solidFill>
                  <a:srgbClr val="000000"/>
                </a:solidFill>
                <a:latin typeface="Montserrat Light"/>
              </a:rPr>
              <a:t>US Energy Information Administration's 2020 Residential Energy Consumption Survey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013576"/>
            <a:ext cx="9753600" cy="2301624"/>
          </a:xfrm>
          <a:custGeom>
            <a:avLst/>
            <a:gdLst/>
            <a:ahLst/>
            <a:cxnLst/>
            <a:rect r="r" b="b" t="t" l="l"/>
            <a:pathLst>
              <a:path h="2301624" w="9753600">
                <a:moveTo>
                  <a:pt x="0" y="0"/>
                </a:moveTo>
                <a:lnTo>
                  <a:pt x="9753600" y="0"/>
                </a:lnTo>
                <a:lnTo>
                  <a:pt x="9753600" y="2301624"/>
                </a:lnTo>
                <a:lnTo>
                  <a:pt x="0" y="2301624"/>
                </a:lnTo>
                <a:lnTo>
                  <a:pt x="0" y="0"/>
                </a:lnTo>
                <a:close/>
              </a:path>
            </a:pathLst>
          </a:custGeom>
          <a:blipFill>
            <a:blip r:embed="rId2"/>
            <a:stretch>
              <a:fillRect l="0" t="-182336" r="0" b="0"/>
            </a:stretch>
          </a:blipFill>
        </p:spPr>
      </p:sp>
      <p:grpSp>
        <p:nvGrpSpPr>
          <p:cNvPr name="Group 3" id="3"/>
          <p:cNvGrpSpPr/>
          <p:nvPr/>
        </p:nvGrpSpPr>
        <p:grpSpPr>
          <a:xfrm rot="0">
            <a:off x="731520" y="537814"/>
            <a:ext cx="7113242" cy="4110910"/>
            <a:chOff x="0" y="0"/>
            <a:chExt cx="9484323" cy="5481213"/>
          </a:xfrm>
        </p:grpSpPr>
        <p:sp>
          <p:nvSpPr>
            <p:cNvPr name="TextBox 4" id="4"/>
            <p:cNvSpPr txBox="true"/>
            <p:nvPr/>
          </p:nvSpPr>
          <p:spPr>
            <a:xfrm rot="0">
              <a:off x="0" y="-104775"/>
              <a:ext cx="8331200" cy="1181460"/>
            </a:xfrm>
            <a:prstGeom prst="rect">
              <a:avLst/>
            </a:prstGeom>
          </p:spPr>
          <p:txBody>
            <a:bodyPr anchor="t" rtlCol="false" tIns="0" lIns="0" bIns="0" rIns="0">
              <a:spAutoFit/>
            </a:bodyPr>
            <a:lstStyle/>
            <a:p>
              <a:pPr>
                <a:lnSpc>
                  <a:spcPts val="7466"/>
                </a:lnSpc>
              </a:pPr>
              <a:r>
                <a:rPr lang="en-US" sz="5333" spc="533">
                  <a:solidFill>
                    <a:srgbClr val="464E37"/>
                  </a:solidFill>
                  <a:latin typeface="League Gothic"/>
                </a:rPr>
                <a:t>DATA SOURCE</a:t>
              </a:r>
            </a:p>
          </p:txBody>
        </p:sp>
        <p:sp>
          <p:nvSpPr>
            <p:cNvPr name="TextBox 5" id="5"/>
            <p:cNvSpPr txBox="true"/>
            <p:nvPr/>
          </p:nvSpPr>
          <p:spPr>
            <a:xfrm rot="0">
              <a:off x="22823" y="1126595"/>
              <a:ext cx="9461500" cy="4354618"/>
            </a:xfrm>
            <a:prstGeom prst="rect">
              <a:avLst/>
            </a:prstGeom>
          </p:spPr>
          <p:txBody>
            <a:bodyPr anchor="t" rtlCol="false" tIns="0" lIns="0" bIns="0" rIns="0">
              <a:spAutoFit/>
            </a:bodyPr>
            <a:lstStyle/>
            <a:p>
              <a:pPr marL="260970" indent="-130485" lvl="1">
                <a:lnSpc>
                  <a:spcPts val="2659"/>
                </a:lnSpc>
                <a:buFont typeface="Arial"/>
                <a:buChar char="•"/>
              </a:pPr>
              <a:r>
                <a:rPr lang="en-US" sz="1208" spc="132">
                  <a:solidFill>
                    <a:srgbClr val="617382"/>
                  </a:solidFill>
                  <a:latin typeface="Montserrat Light"/>
                </a:rPr>
                <a:t>US Energy Information Administration's 2020 Residential Energy Consumption Survey</a:t>
              </a:r>
            </a:p>
            <a:p>
              <a:pPr marL="521939" indent="-173980" lvl="2">
                <a:lnSpc>
                  <a:spcPts val="2659"/>
                </a:lnSpc>
                <a:buFont typeface="Arial"/>
                <a:buChar char="⚬"/>
              </a:pPr>
              <a:r>
                <a:rPr lang="en-US" sz="1208" spc="132">
                  <a:solidFill>
                    <a:srgbClr val="617382"/>
                  </a:solidFill>
                  <a:latin typeface="Montserrat Light"/>
                </a:rPr>
                <a:t>“The Residential Energy Consumption Survey is a national sample survey that collects energy-related data for housing units occupied as a primary residence and the households that live in them. We collected data from nearly 18,500 households in housing units statistically selected to represent the 123.5 million housing units that are occupied as primary residences.”</a:t>
              </a:r>
            </a:p>
            <a:p>
              <a:pPr marL="521939" indent="-173980" lvl="2">
                <a:lnSpc>
                  <a:spcPts val="2659"/>
                </a:lnSpc>
                <a:buFont typeface="Arial"/>
                <a:buChar char="⚬"/>
              </a:pPr>
              <a:r>
                <a:rPr lang="en-US" sz="1208" spc="132">
                  <a:solidFill>
                    <a:srgbClr val="617382"/>
                  </a:solidFill>
                  <a:latin typeface="Montserrat Light"/>
                </a:rPr>
                <a:t>https://www.eia.gov/consumption/residential/data/2020/index.php?view=microdata</a:t>
              </a:r>
            </a:p>
          </p:txBody>
        </p:sp>
      </p:grpSp>
      <p:sp>
        <p:nvSpPr>
          <p:cNvPr name="Freeform 6" id="6"/>
          <p:cNvSpPr/>
          <p:nvPr/>
        </p:nvSpPr>
        <p:spPr>
          <a:xfrm flipH="false" flipV="false" rot="0">
            <a:off x="7116979" y="0"/>
            <a:ext cx="2636621" cy="1914808"/>
          </a:xfrm>
          <a:custGeom>
            <a:avLst/>
            <a:gdLst/>
            <a:ahLst/>
            <a:cxnLst/>
            <a:rect r="r" b="b" t="t" l="l"/>
            <a:pathLst>
              <a:path h="1914808" w="2636621">
                <a:moveTo>
                  <a:pt x="0" y="0"/>
                </a:moveTo>
                <a:lnTo>
                  <a:pt x="2636621" y="0"/>
                </a:lnTo>
                <a:lnTo>
                  <a:pt x="2636621" y="1914808"/>
                </a:lnTo>
                <a:lnTo>
                  <a:pt x="0" y="1914808"/>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44304" y="3531045"/>
            <a:ext cx="6409296" cy="3784155"/>
          </a:xfrm>
          <a:custGeom>
            <a:avLst/>
            <a:gdLst/>
            <a:ahLst/>
            <a:cxnLst/>
            <a:rect r="r" b="b" t="t" l="l"/>
            <a:pathLst>
              <a:path h="3784155" w="6409296">
                <a:moveTo>
                  <a:pt x="0" y="0"/>
                </a:moveTo>
                <a:lnTo>
                  <a:pt x="6409296" y="0"/>
                </a:lnTo>
                <a:lnTo>
                  <a:pt x="6409296" y="3784155"/>
                </a:lnTo>
                <a:lnTo>
                  <a:pt x="0" y="3784155"/>
                </a:lnTo>
                <a:lnTo>
                  <a:pt x="0" y="0"/>
                </a:lnTo>
                <a:close/>
              </a:path>
            </a:pathLst>
          </a:custGeom>
          <a:blipFill>
            <a:blip r:embed="rId2"/>
            <a:stretch>
              <a:fillRect l="0" t="0" r="0" b="0"/>
            </a:stretch>
          </a:blipFill>
        </p:spPr>
      </p:sp>
      <p:sp>
        <p:nvSpPr>
          <p:cNvPr name="TextBox 3" id="3"/>
          <p:cNvSpPr txBox="true"/>
          <p:nvPr/>
        </p:nvSpPr>
        <p:spPr>
          <a:xfrm rot="0">
            <a:off x="692752" y="247658"/>
            <a:ext cx="8368095" cy="829818"/>
          </a:xfrm>
          <a:prstGeom prst="rect">
            <a:avLst/>
          </a:prstGeom>
        </p:spPr>
        <p:txBody>
          <a:bodyPr anchor="t" rtlCol="false" tIns="0" lIns="0" bIns="0" rIns="0">
            <a:spAutoFit/>
          </a:bodyPr>
          <a:lstStyle/>
          <a:p>
            <a:pPr algn="ctr">
              <a:lnSpc>
                <a:spcPts val="6761"/>
              </a:lnSpc>
            </a:pPr>
            <a:r>
              <a:rPr lang="en-US" sz="4830" spc="482">
                <a:solidFill>
                  <a:srgbClr val="464E37"/>
                </a:solidFill>
                <a:latin typeface="League Gothic"/>
              </a:rPr>
              <a:t>DATA CLEANING</a:t>
            </a:r>
          </a:p>
        </p:txBody>
      </p:sp>
      <p:sp>
        <p:nvSpPr>
          <p:cNvPr name="TextBox 4" id="4"/>
          <p:cNvSpPr txBox="true"/>
          <p:nvPr/>
        </p:nvSpPr>
        <p:spPr>
          <a:xfrm rot="0">
            <a:off x="828065" y="1078832"/>
            <a:ext cx="8097470" cy="2294413"/>
          </a:xfrm>
          <a:prstGeom prst="rect">
            <a:avLst/>
          </a:prstGeom>
        </p:spPr>
        <p:txBody>
          <a:bodyPr anchor="t" rtlCol="false" tIns="0" lIns="0" bIns="0" rIns="0">
            <a:spAutoFit/>
          </a:bodyPr>
          <a:lstStyle/>
          <a:p>
            <a:pPr>
              <a:lnSpc>
                <a:spcPts val="2659"/>
              </a:lnSpc>
            </a:pPr>
            <a:r>
              <a:rPr lang="en-US" sz="1208" spc="132">
                <a:solidFill>
                  <a:srgbClr val="617382"/>
                </a:solidFill>
                <a:latin typeface="Montserrat Light"/>
              </a:rPr>
              <a:t>Divided our data into 4 different categories:</a:t>
            </a:r>
          </a:p>
          <a:p>
            <a:pPr marL="260970" indent="-130485" lvl="1">
              <a:lnSpc>
                <a:spcPts val="2659"/>
              </a:lnSpc>
              <a:buFont typeface="Arial"/>
              <a:buChar char="•"/>
            </a:pPr>
            <a:r>
              <a:rPr lang="en-US" sz="1208" spc="132">
                <a:solidFill>
                  <a:srgbClr val="617382"/>
                </a:solidFill>
                <a:latin typeface="Montserrat Light"/>
              </a:rPr>
              <a:t>Housing Characteristics</a:t>
            </a:r>
          </a:p>
          <a:p>
            <a:pPr marL="260970" indent="-130485" lvl="1">
              <a:lnSpc>
                <a:spcPts val="2659"/>
              </a:lnSpc>
              <a:buFont typeface="Arial"/>
              <a:buChar char="•"/>
            </a:pPr>
            <a:r>
              <a:rPr lang="en-US" sz="1208" spc="132">
                <a:solidFill>
                  <a:srgbClr val="617382"/>
                </a:solidFill>
                <a:latin typeface="Montserrat Light"/>
              </a:rPr>
              <a:t>Energy-efficient upgrades</a:t>
            </a:r>
          </a:p>
          <a:p>
            <a:pPr marL="260970" indent="-130485" lvl="1">
              <a:lnSpc>
                <a:spcPts val="2659"/>
              </a:lnSpc>
              <a:buFont typeface="Arial"/>
              <a:buChar char="•"/>
            </a:pPr>
            <a:r>
              <a:rPr lang="en-US" sz="1208" spc="132">
                <a:solidFill>
                  <a:srgbClr val="617382"/>
                </a:solidFill>
                <a:latin typeface="Montserrat Light"/>
              </a:rPr>
              <a:t>Regional Information</a:t>
            </a:r>
          </a:p>
          <a:p>
            <a:pPr marL="260970" indent="-130485" lvl="1">
              <a:lnSpc>
                <a:spcPts val="2659"/>
              </a:lnSpc>
              <a:buFont typeface="Arial"/>
              <a:buChar char="•"/>
            </a:pPr>
            <a:r>
              <a:rPr lang="en-US" sz="1208" spc="132">
                <a:solidFill>
                  <a:srgbClr val="617382"/>
                </a:solidFill>
                <a:latin typeface="Montserrat Light"/>
              </a:rPr>
              <a:t>Demographic Information</a:t>
            </a:r>
          </a:p>
          <a:p>
            <a:pPr>
              <a:lnSpc>
                <a:spcPts val="2659"/>
              </a:lnSpc>
            </a:pPr>
          </a:p>
          <a:p>
            <a:pPr>
              <a:lnSpc>
                <a:spcPts val="2659"/>
              </a:lnSpc>
            </a:pPr>
            <a:r>
              <a:rPr lang="en-US" sz="1208" spc="132">
                <a:solidFill>
                  <a:srgbClr val="617382"/>
                </a:solidFill>
                <a:latin typeface="Montserrat Light"/>
              </a:rPr>
              <a:t>Using Pandas, we created CSVs with columns of relevant data of each category.</a:t>
            </a:r>
          </a:p>
        </p:txBody>
      </p:sp>
      <p:sp>
        <p:nvSpPr>
          <p:cNvPr name="Freeform 5" id="5"/>
          <p:cNvSpPr/>
          <p:nvPr/>
        </p:nvSpPr>
        <p:spPr>
          <a:xfrm flipH="false" flipV="false" rot="0">
            <a:off x="300153" y="4853662"/>
            <a:ext cx="2874907" cy="1138921"/>
          </a:xfrm>
          <a:custGeom>
            <a:avLst/>
            <a:gdLst/>
            <a:ahLst/>
            <a:cxnLst/>
            <a:rect r="r" b="b" t="t" l="l"/>
            <a:pathLst>
              <a:path h="1138921" w="2874907">
                <a:moveTo>
                  <a:pt x="0" y="0"/>
                </a:moveTo>
                <a:lnTo>
                  <a:pt x="2874907" y="0"/>
                </a:lnTo>
                <a:lnTo>
                  <a:pt x="2874907" y="1138921"/>
                </a:lnTo>
                <a:lnTo>
                  <a:pt x="0" y="1138921"/>
                </a:lnTo>
                <a:lnTo>
                  <a:pt x="0" y="0"/>
                </a:lnTo>
                <a:close/>
              </a:path>
            </a:pathLst>
          </a:custGeom>
          <a:blipFill>
            <a:blip r:embed="rId3"/>
            <a:stretch>
              <a:fillRect l="0" t="-2256"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89D8F"/>
        </a:solidFill>
      </p:bgPr>
    </p:bg>
    <p:spTree>
      <p:nvGrpSpPr>
        <p:cNvPr id="1" name=""/>
        <p:cNvGrpSpPr/>
        <p:nvPr/>
      </p:nvGrpSpPr>
      <p:grpSpPr>
        <a:xfrm>
          <a:off x="0" y="0"/>
          <a:ext cx="0" cy="0"/>
          <a:chOff x="0" y="0"/>
          <a:chExt cx="0" cy="0"/>
        </a:xfrm>
      </p:grpSpPr>
      <p:sp>
        <p:nvSpPr>
          <p:cNvPr name="Freeform 2" id="2"/>
          <p:cNvSpPr/>
          <p:nvPr/>
        </p:nvSpPr>
        <p:spPr>
          <a:xfrm flipH="false" flipV="false" rot="0">
            <a:off x="731520" y="1658769"/>
            <a:ext cx="4117024" cy="5323324"/>
          </a:xfrm>
          <a:custGeom>
            <a:avLst/>
            <a:gdLst/>
            <a:ahLst/>
            <a:cxnLst/>
            <a:rect r="r" b="b" t="t" l="l"/>
            <a:pathLst>
              <a:path h="5323324" w="4117024">
                <a:moveTo>
                  <a:pt x="0" y="0"/>
                </a:moveTo>
                <a:lnTo>
                  <a:pt x="4117024" y="0"/>
                </a:lnTo>
                <a:lnTo>
                  <a:pt x="4117024" y="5323324"/>
                </a:lnTo>
                <a:lnTo>
                  <a:pt x="0" y="5323324"/>
                </a:lnTo>
                <a:lnTo>
                  <a:pt x="0" y="0"/>
                </a:lnTo>
                <a:close/>
              </a:path>
            </a:pathLst>
          </a:custGeom>
          <a:blipFill>
            <a:blip r:embed="rId2"/>
            <a:stretch>
              <a:fillRect l="0" t="0" r="0" b="0"/>
            </a:stretch>
          </a:blipFill>
        </p:spPr>
      </p:sp>
      <p:sp>
        <p:nvSpPr>
          <p:cNvPr name="TextBox 3" id="3"/>
          <p:cNvSpPr txBox="true"/>
          <p:nvPr/>
        </p:nvSpPr>
        <p:spPr>
          <a:xfrm rot="0">
            <a:off x="991371" y="469212"/>
            <a:ext cx="3597322" cy="829818"/>
          </a:xfrm>
          <a:prstGeom prst="rect">
            <a:avLst/>
          </a:prstGeom>
        </p:spPr>
        <p:txBody>
          <a:bodyPr anchor="t" rtlCol="false" tIns="0" lIns="0" bIns="0" rIns="0">
            <a:spAutoFit/>
          </a:bodyPr>
          <a:lstStyle/>
          <a:p>
            <a:pPr algn="ctr">
              <a:lnSpc>
                <a:spcPts val="6762"/>
              </a:lnSpc>
            </a:pPr>
            <a:r>
              <a:rPr lang="en-US" sz="4830" spc="676">
                <a:solidFill>
                  <a:srgbClr val="FFFFFF"/>
                </a:solidFill>
                <a:latin typeface="League Gothic"/>
              </a:rPr>
              <a:t>DATA STORAGE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753600" cy="7315200"/>
          </a:xfrm>
          <a:custGeom>
            <a:avLst/>
            <a:gdLst/>
            <a:ahLst/>
            <a:cxnLst/>
            <a:rect r="r" b="b" t="t" l="l"/>
            <a:pathLst>
              <a:path h="7315200" w="9753600">
                <a:moveTo>
                  <a:pt x="0" y="0"/>
                </a:moveTo>
                <a:lnTo>
                  <a:pt x="9753600" y="0"/>
                </a:lnTo>
                <a:lnTo>
                  <a:pt x="9753600" y="7315200"/>
                </a:lnTo>
                <a:lnTo>
                  <a:pt x="0" y="7315200"/>
                </a:lnTo>
                <a:lnTo>
                  <a:pt x="0" y="0"/>
                </a:lnTo>
                <a:close/>
              </a:path>
            </a:pathLst>
          </a:custGeom>
          <a:blipFill>
            <a:blip r:embed="rId2"/>
            <a:stretch>
              <a:fillRect l="-6179" t="0" r="-6179" b="0"/>
            </a:stretch>
          </a:blipFill>
        </p:spPr>
      </p:sp>
      <p:grpSp>
        <p:nvGrpSpPr>
          <p:cNvPr name="Group 3" id="3"/>
          <p:cNvGrpSpPr/>
          <p:nvPr/>
        </p:nvGrpSpPr>
        <p:grpSpPr>
          <a:xfrm rot="0">
            <a:off x="2083242" y="2202511"/>
            <a:ext cx="5597008" cy="2560320"/>
            <a:chOff x="0" y="0"/>
            <a:chExt cx="6758882" cy="3091813"/>
          </a:xfrm>
        </p:grpSpPr>
        <p:sp>
          <p:nvSpPr>
            <p:cNvPr name="Freeform 4" id="4"/>
            <p:cNvSpPr/>
            <p:nvPr/>
          </p:nvSpPr>
          <p:spPr>
            <a:xfrm flipH="false" flipV="false" rot="0">
              <a:off x="0" y="0"/>
              <a:ext cx="6758882" cy="3091813"/>
            </a:xfrm>
            <a:custGeom>
              <a:avLst/>
              <a:gdLst/>
              <a:ahLst/>
              <a:cxnLst/>
              <a:rect r="r" b="b" t="t" l="l"/>
              <a:pathLst>
                <a:path h="3091813" w="6758882">
                  <a:moveTo>
                    <a:pt x="0" y="0"/>
                  </a:moveTo>
                  <a:lnTo>
                    <a:pt x="6758882" y="0"/>
                  </a:lnTo>
                  <a:lnTo>
                    <a:pt x="6758882" y="3091813"/>
                  </a:lnTo>
                  <a:lnTo>
                    <a:pt x="0" y="3091813"/>
                  </a:lnTo>
                  <a:close/>
                </a:path>
              </a:pathLst>
            </a:custGeom>
            <a:solidFill>
              <a:srgbClr val="739853">
                <a:alpha val="77647"/>
              </a:srgbClr>
            </a:solidFill>
          </p:spPr>
        </p:sp>
      </p:grpSp>
      <p:sp>
        <p:nvSpPr>
          <p:cNvPr name="TextBox 5" id="5"/>
          <p:cNvSpPr txBox="true"/>
          <p:nvPr/>
        </p:nvSpPr>
        <p:spPr>
          <a:xfrm rot="0">
            <a:off x="2083242" y="2771002"/>
            <a:ext cx="5600700" cy="1347138"/>
          </a:xfrm>
          <a:prstGeom prst="rect">
            <a:avLst/>
          </a:prstGeom>
        </p:spPr>
        <p:txBody>
          <a:bodyPr anchor="t" rtlCol="false" tIns="0" lIns="0" bIns="0" rIns="0">
            <a:spAutoFit/>
          </a:bodyPr>
          <a:lstStyle/>
          <a:p>
            <a:pPr algn="ctr">
              <a:lnSpc>
                <a:spcPts val="5338"/>
              </a:lnSpc>
            </a:pPr>
            <a:r>
              <a:rPr lang="en-US" sz="3813" spc="228">
                <a:solidFill>
                  <a:srgbClr val="FFFFFF"/>
                </a:solidFill>
                <a:latin typeface="Lora Bold Italics"/>
              </a:rPr>
              <a:t>Machine Learning Models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73732"/>
            <a:ext cx="9791208" cy="3113139"/>
            <a:chOff x="0" y="0"/>
            <a:chExt cx="13054945" cy="4150852"/>
          </a:xfrm>
        </p:grpSpPr>
        <p:pic>
          <p:nvPicPr>
            <p:cNvPr name="Picture 3" id="3"/>
            <p:cNvPicPr>
              <a:picLocks noChangeAspect="true"/>
            </p:cNvPicPr>
            <p:nvPr/>
          </p:nvPicPr>
          <p:blipFill>
            <a:blip r:embed="rId3"/>
            <a:srcRect l="0" t="6588" r="0" b="38905"/>
            <a:stretch>
              <a:fillRect/>
            </a:stretch>
          </p:blipFill>
          <p:spPr>
            <a:xfrm flipH="false" flipV="false">
              <a:off x="0" y="0"/>
              <a:ext cx="13054945" cy="4150852"/>
            </a:xfrm>
            <a:prstGeom prst="rect">
              <a:avLst/>
            </a:prstGeom>
          </p:spPr>
        </p:pic>
      </p:grpSp>
      <p:grpSp>
        <p:nvGrpSpPr>
          <p:cNvPr name="Group 4" id="4"/>
          <p:cNvGrpSpPr/>
          <p:nvPr/>
        </p:nvGrpSpPr>
        <p:grpSpPr>
          <a:xfrm rot="0">
            <a:off x="516783" y="2039407"/>
            <a:ext cx="8720033" cy="4204482"/>
            <a:chOff x="0" y="0"/>
            <a:chExt cx="11626711" cy="5605975"/>
          </a:xfrm>
        </p:grpSpPr>
        <p:sp>
          <p:nvSpPr>
            <p:cNvPr name="TextBox 5" id="5"/>
            <p:cNvSpPr txBox="true"/>
            <p:nvPr/>
          </p:nvSpPr>
          <p:spPr>
            <a:xfrm rot="0">
              <a:off x="310666" y="57150"/>
              <a:ext cx="10991919" cy="920953"/>
            </a:xfrm>
            <a:prstGeom prst="rect">
              <a:avLst/>
            </a:prstGeom>
          </p:spPr>
          <p:txBody>
            <a:bodyPr anchor="t" rtlCol="false" tIns="0" lIns="0" bIns="0" rIns="0">
              <a:spAutoFit/>
            </a:bodyPr>
            <a:lstStyle/>
            <a:p>
              <a:pPr algn="ctr">
                <a:lnSpc>
                  <a:spcPts val="5119"/>
                </a:lnSpc>
              </a:pPr>
              <a:r>
                <a:rPr lang="en-US" sz="4830" spc="482">
                  <a:solidFill>
                    <a:srgbClr val="464E37"/>
                  </a:solidFill>
                  <a:latin typeface="League Gothic"/>
                </a:rPr>
                <a:t>HOUSING CHARACTERISTICS</a:t>
              </a:r>
            </a:p>
          </p:txBody>
        </p:sp>
        <p:sp>
          <p:nvSpPr>
            <p:cNvPr name="TextBox 6" id="6"/>
            <p:cNvSpPr txBox="true"/>
            <p:nvPr/>
          </p:nvSpPr>
          <p:spPr>
            <a:xfrm rot="0">
              <a:off x="0" y="1653323"/>
              <a:ext cx="11626711" cy="3952653"/>
            </a:xfrm>
            <a:prstGeom prst="rect">
              <a:avLst/>
            </a:prstGeom>
          </p:spPr>
          <p:txBody>
            <a:bodyPr anchor="t" rtlCol="false" tIns="0" lIns="0" bIns="0" rIns="0">
              <a:spAutoFit/>
            </a:bodyPr>
            <a:lstStyle/>
            <a:p>
              <a:pPr>
                <a:lnSpc>
                  <a:spcPts val="3000"/>
                </a:lnSpc>
              </a:pPr>
              <a:r>
                <a:rPr lang="en-US" sz="2000" spc="220">
                  <a:solidFill>
                    <a:srgbClr val="617382"/>
                  </a:solidFill>
                  <a:latin typeface="Montserrat Light Bold"/>
                </a:rPr>
                <a:t>Target:</a:t>
              </a:r>
              <a:r>
                <a:rPr lang="en-US" sz="2000" spc="220">
                  <a:solidFill>
                    <a:srgbClr val="617382"/>
                  </a:solidFill>
                  <a:latin typeface="Montserrat Light"/>
                </a:rPr>
                <a:t> Total BTU </a:t>
              </a:r>
            </a:p>
            <a:p>
              <a:pPr>
                <a:lnSpc>
                  <a:spcPts val="3000"/>
                </a:lnSpc>
              </a:pPr>
              <a:r>
                <a:rPr lang="en-US" sz="2000" spc="220">
                  <a:solidFill>
                    <a:srgbClr val="617382"/>
                  </a:solidFill>
                  <a:latin typeface="Montserrat Light Bold"/>
                </a:rPr>
                <a:t>Features: </a:t>
              </a:r>
              <a:r>
                <a:rPr lang="en-US" sz="2000" spc="220">
                  <a:solidFill>
                    <a:srgbClr val="617382"/>
                  </a:solidFill>
                  <a:latin typeface="Montserrat Light"/>
                </a:rPr>
                <a:t>Typehuq, yearmaderange, totrooms, walltype, rooftype, adqinsul, numfrig, equipm, acequipm_pub, totsqft_en</a:t>
              </a:r>
            </a:p>
            <a:p>
              <a:pPr>
                <a:lnSpc>
                  <a:spcPts val="3000"/>
                </a:lnSpc>
              </a:pPr>
              <a:r>
                <a:rPr lang="en-US" sz="2000" spc="220">
                  <a:solidFill>
                    <a:srgbClr val="617382"/>
                  </a:solidFill>
                  <a:latin typeface="Montserrat Light Bold"/>
                </a:rPr>
                <a:t>Models:</a:t>
              </a:r>
              <a:r>
                <a:rPr lang="en-US" sz="2000" spc="220">
                  <a:solidFill>
                    <a:srgbClr val="617382"/>
                  </a:solidFill>
                  <a:latin typeface="Montserrat Light"/>
                </a:rPr>
                <a:t> Linear Regression, Random Forest, CatBoost, LightGMB, and Deep Neural Network (Keras Sequential), Gradient Boosting</a:t>
              </a:r>
            </a:p>
            <a:p>
              <a:pPr>
                <a:lnSpc>
                  <a:spcPts val="2113"/>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17382"/>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3">
              <a:alphaModFix amt="65000"/>
            </a:blip>
            <a:srcRect l="0" t="1378" r="0" b="1378"/>
            <a:stretch>
              <a:fillRect/>
            </a:stretch>
          </p:blipFill>
          <p:spPr>
            <a:xfrm flipH="false" flipV="false">
              <a:off x="0" y="0"/>
              <a:ext cx="13054945" cy="7140961"/>
            </a:xfrm>
            <a:prstGeom prst="rect">
              <a:avLst/>
            </a:prstGeom>
          </p:spPr>
        </p:pic>
      </p:grpSp>
      <p:sp>
        <p:nvSpPr>
          <p:cNvPr name="TextBox 4" id="4"/>
          <p:cNvSpPr txBox="true"/>
          <p:nvPr/>
        </p:nvSpPr>
        <p:spPr>
          <a:xfrm rot="0">
            <a:off x="2183991" y="1758876"/>
            <a:ext cx="5290393" cy="17367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.43</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Linear Regression Model</a:t>
            </a:r>
          </a:p>
        </p:txBody>
      </p:sp>
      <p:sp>
        <p:nvSpPr>
          <p:cNvPr name="TextBox 6" id="6"/>
          <p:cNvSpPr txBox="true"/>
          <p:nvPr/>
        </p:nvSpPr>
        <p:spPr>
          <a:xfrm rot="0">
            <a:off x="1308795" y="5698598"/>
            <a:ext cx="2381519" cy="595142"/>
          </a:xfrm>
          <a:prstGeom prst="rect">
            <a:avLst/>
          </a:prstGeom>
        </p:spPr>
        <p:txBody>
          <a:bodyPr anchor="t" rtlCol="false" tIns="0" lIns="0" bIns="0" rIns="0">
            <a:spAutoFit/>
          </a:bodyPr>
          <a:lstStyle/>
          <a:p>
            <a:pPr algn="ctr">
              <a:lnSpc>
                <a:spcPts val="4515"/>
              </a:lnSpc>
            </a:pPr>
            <a:r>
              <a:rPr lang="en-US" sz="4259" spc="425">
                <a:solidFill>
                  <a:srgbClr val="FFFFFF"/>
                </a:solidFill>
                <a:latin typeface="League Gothic"/>
              </a:rPr>
              <a:t>4</a:t>
            </a:r>
          </a:p>
        </p:txBody>
      </p:sp>
      <p:sp>
        <p:nvSpPr>
          <p:cNvPr name="TextBox 7" id="7"/>
          <p:cNvSpPr txBox="true"/>
          <p:nvPr/>
        </p:nvSpPr>
        <p:spPr>
          <a:xfrm rot="60000">
            <a:off x="3685669" y="5698595"/>
            <a:ext cx="2381519" cy="595142"/>
          </a:xfrm>
          <a:prstGeom prst="rect">
            <a:avLst/>
          </a:prstGeom>
        </p:spPr>
        <p:txBody>
          <a:bodyPr anchor="t" rtlCol="false" tIns="0" lIns="0" bIns="0" rIns="0">
            <a:spAutoFit/>
          </a:bodyPr>
          <a:lstStyle/>
          <a:p>
            <a:pPr algn="ctr">
              <a:lnSpc>
                <a:spcPts val="4515"/>
              </a:lnSpc>
            </a:pPr>
            <a:r>
              <a:rPr lang="en-US" sz="4259" spc="425">
                <a:solidFill>
                  <a:srgbClr val="FFFFFF"/>
                </a:solidFill>
                <a:latin typeface="League Gothic"/>
              </a:rPr>
              <a:t>0.2</a:t>
            </a:r>
          </a:p>
        </p:txBody>
      </p:sp>
      <p:sp>
        <p:nvSpPr>
          <p:cNvPr name="TextBox 8" id="8"/>
          <p:cNvSpPr txBox="true"/>
          <p:nvPr/>
        </p:nvSpPr>
        <p:spPr>
          <a:xfrm rot="0">
            <a:off x="6063286" y="5922455"/>
            <a:ext cx="2381519" cy="371285"/>
          </a:xfrm>
          <a:prstGeom prst="rect">
            <a:avLst/>
          </a:prstGeom>
        </p:spPr>
        <p:txBody>
          <a:bodyPr anchor="t" rtlCol="false" tIns="0" lIns="0" bIns="0" rIns="0">
            <a:spAutoFit/>
          </a:bodyPr>
          <a:lstStyle/>
          <a:p>
            <a:pPr algn="ctr">
              <a:lnSpc>
                <a:spcPts val="2804"/>
              </a:lnSpc>
            </a:pPr>
            <a:r>
              <a:rPr lang="en-US" sz="2645" spc="264">
                <a:solidFill>
                  <a:srgbClr val="FFFFFF"/>
                </a:solidFill>
                <a:latin typeface="League Gothic"/>
              </a:rPr>
              <a:t>COEFFICIENTS</a:t>
            </a:r>
          </a:p>
        </p:txBody>
      </p:sp>
      <p:sp>
        <p:nvSpPr>
          <p:cNvPr name="TextBox 9" id="9"/>
          <p:cNvSpPr txBox="true"/>
          <p:nvPr/>
        </p:nvSpPr>
        <p:spPr>
          <a:xfrm rot="0">
            <a:off x="1319313" y="6320745"/>
            <a:ext cx="2381519" cy="338963"/>
          </a:xfrm>
          <a:prstGeom prst="rect">
            <a:avLst/>
          </a:prstGeom>
        </p:spPr>
        <p:txBody>
          <a:bodyPr anchor="t" rtlCol="false" tIns="0" lIns="0" bIns="0" rIns="0">
            <a:spAutoFit/>
          </a:bodyPr>
          <a:lstStyle/>
          <a:p>
            <a:pPr algn="ctr">
              <a:lnSpc>
                <a:spcPts val="2795"/>
              </a:lnSpc>
            </a:pPr>
            <a:r>
              <a:rPr lang="en-US" sz="1863" spc="205">
                <a:solidFill>
                  <a:srgbClr val="FFFFFF"/>
                </a:solidFill>
                <a:latin typeface="Montserrat Light"/>
              </a:rPr>
              <a:t>Attempts</a:t>
            </a:r>
          </a:p>
        </p:txBody>
      </p:sp>
      <p:sp>
        <p:nvSpPr>
          <p:cNvPr name="TextBox 10" id="10"/>
          <p:cNvSpPr txBox="true"/>
          <p:nvPr/>
        </p:nvSpPr>
        <p:spPr>
          <a:xfrm rot="0">
            <a:off x="3696559" y="6320745"/>
            <a:ext cx="2381519" cy="338963"/>
          </a:xfrm>
          <a:prstGeom prst="rect">
            <a:avLst/>
          </a:prstGeom>
        </p:spPr>
        <p:txBody>
          <a:bodyPr anchor="t" rtlCol="false" tIns="0" lIns="0" bIns="0" rIns="0">
            <a:spAutoFit/>
          </a:bodyPr>
          <a:lstStyle/>
          <a:p>
            <a:pPr algn="ctr">
              <a:lnSpc>
                <a:spcPts val="2795"/>
              </a:lnSpc>
            </a:pPr>
            <a:r>
              <a:rPr lang="en-US" sz="1863" spc="205">
                <a:solidFill>
                  <a:srgbClr val="FFFFFF"/>
                </a:solidFill>
                <a:latin typeface="Montserrat Light"/>
              </a:rPr>
              <a:t>Test Size</a:t>
            </a:r>
          </a:p>
        </p:txBody>
      </p:sp>
      <p:sp>
        <p:nvSpPr>
          <p:cNvPr name="TextBox 11" id="11"/>
          <p:cNvSpPr txBox="true"/>
          <p:nvPr/>
        </p:nvSpPr>
        <p:spPr>
          <a:xfrm rot="0">
            <a:off x="6063286" y="6320745"/>
            <a:ext cx="2381519" cy="691781"/>
          </a:xfrm>
          <a:prstGeom prst="rect">
            <a:avLst/>
          </a:prstGeom>
        </p:spPr>
        <p:txBody>
          <a:bodyPr anchor="t" rtlCol="false" tIns="0" lIns="0" bIns="0" rIns="0">
            <a:spAutoFit/>
          </a:bodyPr>
          <a:lstStyle/>
          <a:p>
            <a:pPr algn="ctr">
              <a:lnSpc>
                <a:spcPts val="2795"/>
              </a:lnSpc>
            </a:pPr>
            <a:r>
              <a:rPr lang="en-US" sz="1863" spc="205">
                <a:solidFill>
                  <a:srgbClr val="FFFFFF"/>
                </a:solidFill>
                <a:latin typeface="Montserrat Light"/>
              </a:rPr>
              <a:t>Optimizing Techniques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08133"/>
        </a:solidFill>
      </p:bgPr>
    </p:bg>
    <p:spTree>
      <p:nvGrpSpPr>
        <p:cNvPr id="1" name=""/>
        <p:cNvGrpSpPr/>
        <p:nvPr/>
      </p:nvGrpSpPr>
      <p:grpSpPr>
        <a:xfrm>
          <a:off x="0" y="0"/>
          <a:ext cx="0" cy="0"/>
          <a:chOff x="0" y="0"/>
          <a:chExt cx="0" cy="0"/>
        </a:xfrm>
      </p:grpSpPr>
      <p:grpSp>
        <p:nvGrpSpPr>
          <p:cNvPr name="Group 2" id="2"/>
          <p:cNvGrpSpPr/>
          <p:nvPr/>
        </p:nvGrpSpPr>
        <p:grpSpPr>
          <a:xfrm rot="0">
            <a:off x="-22737" y="-10938"/>
            <a:ext cx="9791208" cy="5355721"/>
            <a:chOff x="0" y="0"/>
            <a:chExt cx="13054945" cy="7140961"/>
          </a:xfrm>
        </p:grpSpPr>
        <p:pic>
          <p:nvPicPr>
            <p:cNvPr name="Picture 3" id="3"/>
            <p:cNvPicPr>
              <a:picLocks noChangeAspect="true"/>
            </p:cNvPicPr>
            <p:nvPr/>
          </p:nvPicPr>
          <p:blipFill>
            <a:blip r:embed="rId3">
              <a:alphaModFix amt="65999"/>
            </a:blip>
            <a:srcRect l="0" t="8949" r="0" b="8949"/>
            <a:stretch>
              <a:fillRect/>
            </a:stretch>
          </p:blipFill>
          <p:spPr>
            <a:xfrm flipH="false" flipV="false">
              <a:off x="0" y="0"/>
              <a:ext cx="13054945" cy="7140961"/>
            </a:xfrm>
            <a:prstGeom prst="rect">
              <a:avLst/>
            </a:prstGeom>
          </p:spPr>
        </p:pic>
      </p:grpSp>
      <p:sp>
        <p:nvSpPr>
          <p:cNvPr name="TextBox 4" id="4"/>
          <p:cNvSpPr txBox="true"/>
          <p:nvPr/>
        </p:nvSpPr>
        <p:spPr>
          <a:xfrm rot="0">
            <a:off x="2183991" y="1758876"/>
            <a:ext cx="5290393" cy="1736725"/>
          </a:xfrm>
          <a:prstGeom prst="rect">
            <a:avLst/>
          </a:prstGeom>
        </p:spPr>
        <p:txBody>
          <a:bodyPr anchor="t" rtlCol="false" tIns="0" lIns="0" bIns="0" rIns="0">
            <a:spAutoFit/>
          </a:bodyPr>
          <a:lstStyle/>
          <a:p>
            <a:pPr algn="ctr">
              <a:lnSpc>
                <a:spcPts val="13250"/>
              </a:lnSpc>
            </a:pPr>
            <a:r>
              <a:rPr lang="en-US" sz="12500" spc="1250">
                <a:solidFill>
                  <a:srgbClr val="FFFFFF"/>
                </a:solidFill>
                <a:latin typeface="League Gothic"/>
              </a:rPr>
              <a:t>R2 = .47</a:t>
            </a:r>
          </a:p>
        </p:txBody>
      </p:sp>
      <p:sp>
        <p:nvSpPr>
          <p:cNvPr name="TextBox 5" id="5"/>
          <p:cNvSpPr txBox="true"/>
          <p:nvPr/>
        </p:nvSpPr>
        <p:spPr>
          <a:xfrm rot="0">
            <a:off x="1875852" y="3968524"/>
            <a:ext cx="5906670" cy="456867"/>
          </a:xfrm>
          <a:prstGeom prst="rect">
            <a:avLst/>
          </a:prstGeom>
        </p:spPr>
        <p:txBody>
          <a:bodyPr anchor="t" rtlCol="false" tIns="0" lIns="0" bIns="0" rIns="0">
            <a:spAutoFit/>
          </a:bodyPr>
          <a:lstStyle/>
          <a:p>
            <a:pPr algn="ctr">
              <a:lnSpc>
                <a:spcPts val="3763"/>
              </a:lnSpc>
            </a:pPr>
            <a:r>
              <a:rPr lang="en-US" sz="2508" spc="275">
                <a:solidFill>
                  <a:srgbClr val="FFFFFF"/>
                </a:solidFill>
                <a:latin typeface="Montserrat Light"/>
              </a:rPr>
              <a:t>Random Forest Regressor</a:t>
            </a:r>
          </a:p>
        </p:txBody>
      </p:sp>
      <p:sp>
        <p:nvSpPr>
          <p:cNvPr name="TextBox 6" id="6"/>
          <p:cNvSpPr txBox="true"/>
          <p:nvPr/>
        </p:nvSpPr>
        <p:spPr>
          <a:xfrm rot="0">
            <a:off x="1453822" y="5758141"/>
            <a:ext cx="2277372" cy="567033"/>
          </a:xfrm>
          <a:prstGeom prst="rect">
            <a:avLst/>
          </a:prstGeom>
        </p:spPr>
        <p:txBody>
          <a:bodyPr anchor="t" rtlCol="false" tIns="0" lIns="0" bIns="0" rIns="0">
            <a:spAutoFit/>
          </a:bodyPr>
          <a:lstStyle/>
          <a:p>
            <a:pPr algn="ctr">
              <a:lnSpc>
                <a:spcPts val="4317"/>
              </a:lnSpc>
            </a:pPr>
            <a:r>
              <a:rPr lang="en-US" sz="4073" spc="407">
                <a:solidFill>
                  <a:srgbClr val="FFFFFF"/>
                </a:solidFill>
                <a:latin typeface="League Gothic"/>
              </a:rPr>
              <a:t>2</a:t>
            </a:r>
          </a:p>
        </p:txBody>
      </p:sp>
      <p:sp>
        <p:nvSpPr>
          <p:cNvPr name="TextBox 7" id="7"/>
          <p:cNvSpPr txBox="true"/>
          <p:nvPr/>
        </p:nvSpPr>
        <p:spPr>
          <a:xfrm rot="60000">
            <a:off x="3726735" y="5758137"/>
            <a:ext cx="2277372" cy="567033"/>
          </a:xfrm>
          <a:prstGeom prst="rect">
            <a:avLst/>
          </a:prstGeom>
        </p:spPr>
        <p:txBody>
          <a:bodyPr anchor="t" rtlCol="false" tIns="0" lIns="0" bIns="0" rIns="0">
            <a:spAutoFit/>
          </a:bodyPr>
          <a:lstStyle/>
          <a:p>
            <a:pPr algn="ctr">
              <a:lnSpc>
                <a:spcPts val="4317"/>
              </a:lnSpc>
            </a:pPr>
            <a:r>
              <a:rPr lang="en-US" sz="4073" spc="407">
                <a:solidFill>
                  <a:srgbClr val="FFFFFF"/>
                </a:solidFill>
                <a:latin typeface="League Gothic"/>
              </a:rPr>
              <a:t>100</a:t>
            </a:r>
          </a:p>
        </p:txBody>
      </p:sp>
      <p:sp>
        <p:nvSpPr>
          <p:cNvPr name="TextBox 8" id="8"/>
          <p:cNvSpPr txBox="true"/>
          <p:nvPr/>
        </p:nvSpPr>
        <p:spPr>
          <a:xfrm rot="0">
            <a:off x="6009713" y="5653812"/>
            <a:ext cx="2277372" cy="691187"/>
          </a:xfrm>
          <a:prstGeom prst="rect">
            <a:avLst/>
          </a:prstGeom>
        </p:spPr>
        <p:txBody>
          <a:bodyPr anchor="t" rtlCol="false" tIns="0" lIns="0" bIns="0" rIns="0">
            <a:spAutoFit/>
          </a:bodyPr>
          <a:lstStyle/>
          <a:p>
            <a:pPr algn="ctr">
              <a:lnSpc>
                <a:spcPts val="2681"/>
              </a:lnSpc>
            </a:pPr>
            <a:r>
              <a:rPr lang="en-US" sz="2530" spc="253">
                <a:solidFill>
                  <a:srgbClr val="FFFFFF"/>
                </a:solidFill>
                <a:latin typeface="League Gothic"/>
              </a:rPr>
              <a:t>FEATURE IMPORTANCE</a:t>
            </a:r>
          </a:p>
        </p:txBody>
      </p:sp>
      <p:sp>
        <p:nvSpPr>
          <p:cNvPr name="TextBox 9" id="9"/>
          <p:cNvSpPr txBox="true"/>
          <p:nvPr/>
        </p:nvSpPr>
        <p:spPr>
          <a:xfrm rot="0">
            <a:off x="1463881" y="6348499"/>
            <a:ext cx="2277372" cy="326639"/>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Attempts</a:t>
            </a:r>
          </a:p>
        </p:txBody>
      </p:sp>
      <p:sp>
        <p:nvSpPr>
          <p:cNvPr name="TextBox 10" id="10"/>
          <p:cNvSpPr txBox="true"/>
          <p:nvPr/>
        </p:nvSpPr>
        <p:spPr>
          <a:xfrm rot="0">
            <a:off x="3737167" y="6348499"/>
            <a:ext cx="2277372" cy="664028"/>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 of Decision Trees</a:t>
            </a:r>
          </a:p>
        </p:txBody>
      </p:sp>
      <p:sp>
        <p:nvSpPr>
          <p:cNvPr name="TextBox 11" id="11"/>
          <p:cNvSpPr txBox="true"/>
          <p:nvPr/>
        </p:nvSpPr>
        <p:spPr>
          <a:xfrm rot="0">
            <a:off x="6014539" y="6348499"/>
            <a:ext cx="2277372" cy="664028"/>
          </a:xfrm>
          <a:prstGeom prst="rect">
            <a:avLst/>
          </a:prstGeom>
        </p:spPr>
        <p:txBody>
          <a:bodyPr anchor="t" rtlCol="false" tIns="0" lIns="0" bIns="0" rIns="0">
            <a:spAutoFit/>
          </a:bodyPr>
          <a:lstStyle/>
          <a:p>
            <a:pPr algn="ctr">
              <a:lnSpc>
                <a:spcPts val="2673"/>
              </a:lnSpc>
            </a:pPr>
            <a:r>
              <a:rPr lang="en-US" sz="1782" spc="196">
                <a:solidFill>
                  <a:srgbClr val="FFFFFF"/>
                </a:solidFill>
                <a:latin typeface="Montserrat Light"/>
              </a:rPr>
              <a:t>Optimizing Technique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DAF_hgmbbJc</dc:identifier>
  <dcterms:modified xsi:type="dcterms:W3CDTF">2011-08-01T06:04:30Z</dcterms:modified>
  <cp:revision>1</cp:revision>
  <dc:title>Predicting Energy Expenditures</dc:title>
</cp:coreProperties>
</file>